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95" r:id="rId3"/>
    <p:sldId id="320" r:id="rId4"/>
    <p:sldId id="313" r:id="rId5"/>
    <p:sldId id="317" r:id="rId6"/>
    <p:sldId id="315" r:id="rId7"/>
    <p:sldId id="330" r:id="rId8"/>
    <p:sldId id="329" r:id="rId9"/>
    <p:sldId id="260" r:id="rId10"/>
    <p:sldId id="312" r:id="rId11"/>
    <p:sldId id="337" r:id="rId12"/>
    <p:sldId id="305" r:id="rId13"/>
    <p:sldId id="332" r:id="rId14"/>
    <p:sldId id="301" r:id="rId15"/>
    <p:sldId id="334" r:id="rId16"/>
    <p:sldId id="335" r:id="rId17"/>
    <p:sldId id="336" r:id="rId18"/>
    <p:sldId id="326" r:id="rId19"/>
    <p:sldId id="33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FF"/>
    <a:srgbClr val="FF0000"/>
    <a:srgbClr val="81833F"/>
    <a:srgbClr val="E3C829"/>
    <a:srgbClr val="1003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72222" autoAdjust="0"/>
  </p:normalViewPr>
  <p:slideViewPr>
    <p:cSldViewPr>
      <p:cViewPr>
        <p:scale>
          <a:sx n="73" d="100"/>
          <a:sy n="73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CEAC-9508-4F5F-BC86-613D19A412F5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D5B9E-0A1F-42D1-B243-B144FDA4498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Arial"/>
              <a:buNone/>
            </a:pPr>
            <a:endParaRPr lang="en-US" sz="1200" kern="150" dirty="0" smtClean="0">
              <a:latin typeface="OpenSymbol"/>
              <a:ea typeface="OpenSymbol"/>
              <a:cs typeface="Open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CA9F47-59CE-964E-BFA9-7F07C56A8FEF}" type="slidenum">
              <a:rPr lang="en-GB"/>
              <a:pPr/>
              <a:t>19</a:t>
            </a:fld>
            <a:endParaRPr lang="en-GB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211637" y="694171"/>
            <a:ext cx="443472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61B3A-FE58-43AA-9FC1-15EABC84910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D5B9E-0A1F-42D1-B243-B144FDA4498A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6FA3C-9822-420C-8949-ADC0FEFC8202}" type="datetimeFigureOut">
              <a:rPr lang="en-CA" smtClean="0"/>
              <a:pPr/>
              <a:t>2014-06-13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F4EC3-C967-4C58-A2B6-81D76973DCB1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gif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-99392"/>
            <a:ext cx="8820472" cy="1097235"/>
          </a:xfrm>
        </p:spPr>
        <p:txBody>
          <a:bodyPr>
            <a:normAutofit/>
          </a:bodyPr>
          <a:lstStyle/>
          <a:p>
            <a:r>
              <a:rPr lang="en-CA" sz="3600" b="1" dirty="0" smtClean="0">
                <a:latin typeface="Arial" pitchFamily="34" charset="0"/>
                <a:cs typeface="Arial" pitchFamily="34" charset="0"/>
              </a:rPr>
              <a:t>Identifying Hidden Free Energy Barriers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0" y="476672"/>
            <a:ext cx="9144000" cy="122413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3686175">
              <a:spcAft>
                <a:spcPts val="600"/>
              </a:spcAft>
              <a:defRPr/>
            </a:pPr>
            <a:r>
              <a:rPr lang="en-US" altLang="zh-CN" sz="2800" u="sng" dirty="0" smtClean="0"/>
              <a:t>Chris Neale</a:t>
            </a:r>
            <a:r>
              <a:rPr lang="en-US" altLang="zh-CN" sz="2800" dirty="0" smtClean="0"/>
              <a:t>, Angel </a:t>
            </a:r>
            <a:r>
              <a:rPr lang="en-GB" sz="2800" dirty="0" err="1" smtClean="0">
                <a:solidFill>
                  <a:srgbClr val="000000"/>
                </a:solidFill>
              </a:rPr>
              <a:t>García</a:t>
            </a:r>
            <a:r>
              <a:rPr lang="en-GB" sz="2800" dirty="0" smtClean="0">
                <a:solidFill>
                  <a:srgbClr val="000000"/>
                </a:solidFill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</a:rPr>
              <a:t>Régis</a:t>
            </a:r>
            <a:r>
              <a:rPr lang="en-GB" sz="2800" dirty="0" smtClean="0">
                <a:solidFill>
                  <a:srgbClr val="000000"/>
                </a:solidFill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</a:rPr>
              <a:t>Pomès</a:t>
            </a:r>
            <a:endParaRPr lang="en-GB" sz="2800" dirty="0" smtClean="0">
              <a:solidFill>
                <a:srgbClr val="000000"/>
              </a:soli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699792" y="5805264"/>
            <a:ext cx="6444209" cy="122413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 defTabSz="3686175">
              <a:spcAft>
                <a:spcPts val="600"/>
              </a:spcAft>
              <a:defRPr/>
            </a:pPr>
            <a:r>
              <a:rPr lang="en-CA" altLang="zh-CN" sz="2000" dirty="0" smtClean="0">
                <a:solidFill>
                  <a:schemeClr val="bg1">
                    <a:lumMod val="65000"/>
                  </a:schemeClr>
                </a:solidFill>
              </a:rPr>
              <a:t>Vertex Pharmaceuticals, Boston</a:t>
            </a:r>
          </a:p>
          <a:p>
            <a:pPr algn="r" defTabSz="3686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zh-CN" sz="2000" dirty="0" smtClean="0">
                <a:solidFill>
                  <a:schemeClr val="bg1">
                    <a:lumMod val="65000"/>
                  </a:schemeClr>
                </a:solidFill>
              </a:rPr>
              <a:t>2014 Workshop on Free Energy Methods in Drug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756592" y="1969095"/>
            <a:ext cx="4860032" cy="2684041"/>
            <a:chOff x="-789898" y="1628800"/>
            <a:chExt cx="4860032" cy="2684041"/>
          </a:xfrm>
        </p:grpSpPr>
        <p:sp>
          <p:nvSpPr>
            <p:cNvPr id="11" name="TextBox 10"/>
            <p:cNvSpPr txBox="1"/>
            <p:nvPr/>
          </p:nvSpPr>
          <p:spPr>
            <a:xfrm>
              <a:off x="-789898" y="4005064"/>
              <a:ext cx="4860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dirty="0" smtClean="0"/>
                <a:t>Creative Commons (</a:t>
              </a:r>
              <a:r>
                <a:rPr lang="en-CA" sz="1400" dirty="0" err="1" smtClean="0"/>
                <a:t>Asd.and.Rizzo</a:t>
              </a:r>
              <a:r>
                <a:rPr lang="en-CA" sz="1400" dirty="0" smtClean="0"/>
                <a:t>)</a:t>
              </a:r>
              <a:endParaRPr lang="en-CA" sz="1400" dirty="0"/>
            </a:p>
          </p:txBody>
        </p:sp>
        <p:pic>
          <p:nvPicPr>
            <p:cNvPr id="12" name="Picture 2" descr="File:TimeLapseMicroscopyCancerCells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416" y="1628800"/>
              <a:ext cx="3168352" cy="2376264"/>
            </a:xfrm>
            <a:prstGeom prst="rect">
              <a:avLst/>
            </a:prstGeom>
            <a:noFill/>
          </p:spPr>
        </p:pic>
      </p:grpSp>
      <p:grpSp>
        <p:nvGrpSpPr>
          <p:cNvPr id="14" name="Group 13"/>
          <p:cNvGrpSpPr/>
          <p:nvPr/>
        </p:nvGrpSpPr>
        <p:grpSpPr>
          <a:xfrm>
            <a:off x="4644008" y="1978639"/>
            <a:ext cx="4135131" cy="2909685"/>
            <a:chOff x="3293619" y="3425261"/>
            <a:chExt cx="6803949" cy="4787600"/>
          </a:xfrm>
        </p:grpSpPr>
        <p:grpSp>
          <p:nvGrpSpPr>
            <p:cNvPr id="15" name="Group 21"/>
            <p:cNvGrpSpPr/>
            <p:nvPr/>
          </p:nvGrpSpPr>
          <p:grpSpPr>
            <a:xfrm>
              <a:off x="3293619" y="3425261"/>
              <a:ext cx="6803949" cy="4787600"/>
              <a:chOff x="3293619" y="3156975"/>
              <a:chExt cx="6803949" cy="4787600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440" b="35010"/>
              <a:stretch>
                <a:fillRect/>
              </a:stretch>
            </p:blipFill>
            <p:spPr bwMode="auto">
              <a:xfrm>
                <a:off x="3293619" y="3156975"/>
                <a:ext cx="6635980" cy="3897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585420" y="7083668"/>
                <a:ext cx="5512148" cy="86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A" sz="1400" dirty="0" smtClean="0"/>
                  <a:t>M.W. </a:t>
                </a:r>
                <a:r>
                  <a:rPr lang="en-CA" sz="1400" dirty="0" err="1" smtClean="0"/>
                  <a:t>Brightman</a:t>
                </a:r>
                <a:r>
                  <a:rPr lang="en-CA" sz="1400" dirty="0" smtClean="0"/>
                  <a:t> , T.S. Reese,</a:t>
                </a:r>
              </a:p>
              <a:p>
                <a:pPr algn="r"/>
                <a:r>
                  <a:rPr lang="en-CA" sz="1400" i="1" dirty="0" smtClean="0"/>
                  <a:t>J. Cell. Biol. </a:t>
                </a:r>
                <a:r>
                  <a:rPr lang="en-CA" sz="1400" b="1" dirty="0" smtClean="0"/>
                  <a:t>1969</a:t>
                </a:r>
                <a:r>
                  <a:rPr lang="en-CA" sz="1400" dirty="0" smtClean="0"/>
                  <a:t>. 40(3):648-77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388347" y="6794897"/>
              <a:ext cx="1540267" cy="557057"/>
            </a:xfrm>
            <a:prstGeom prst="rect">
              <a:avLst/>
            </a:prstGeom>
            <a:solidFill>
              <a:srgbClr val="FFFFFF">
                <a:alpha val="45882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CA" sz="1600" b="1" dirty="0" smtClean="0"/>
                <a:t>x34,000</a:t>
              </a:r>
              <a:endParaRPr lang="en-CA" sz="16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8882" y="4865343"/>
            <a:ext cx="3319575" cy="1299961"/>
            <a:chOff x="4355976" y="332656"/>
            <a:chExt cx="4647405" cy="1819944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332656"/>
              <a:ext cx="4516229" cy="1463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/>
            <p:cNvSpPr txBox="1"/>
            <p:nvPr/>
          </p:nvSpPr>
          <p:spPr>
            <a:xfrm>
              <a:off x="4682901" y="1844823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dirty="0" smtClean="0"/>
                <a:t>Creative Commons (Mariana Ruiz)</a:t>
              </a:r>
              <a:endParaRPr lang="en-CA" sz="1400" dirty="0"/>
            </a:p>
          </p:txBody>
        </p:sp>
      </p:grpSp>
      <p:sp>
        <p:nvSpPr>
          <p:cNvPr id="19" name="Title 6"/>
          <p:cNvSpPr txBox="1">
            <a:spLocks/>
          </p:cNvSpPr>
          <p:nvPr/>
        </p:nvSpPr>
        <p:spPr>
          <a:xfrm>
            <a:off x="1187624" y="908720"/>
            <a:ext cx="6444209" cy="122413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3686175">
              <a:spcAft>
                <a:spcPts val="600"/>
              </a:spcAft>
              <a:defRPr/>
            </a:pPr>
            <a:r>
              <a:rPr lang="en-CA" altLang="zh-CN" sz="2000" dirty="0" smtClean="0">
                <a:solidFill>
                  <a:schemeClr val="bg1">
                    <a:lumMod val="65000"/>
                  </a:schemeClr>
                </a:solidFill>
              </a:rPr>
              <a:t>Rensselaer Polytechnic Institute</a:t>
            </a:r>
          </a:p>
        </p:txBody>
      </p:sp>
    </p:spTree>
  </p:cSld>
  <p:clrMapOvr>
    <a:masterClrMapping/>
  </p:clrMapOvr>
  <p:transition advTm="327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pic>
        <p:nvPicPr>
          <p:cNvPr id="9" name="Picture 8" descr="slide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pic>
        <p:nvPicPr>
          <p:cNvPr id="10" name="Picture 9" descr="slide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pic>
        <p:nvPicPr>
          <p:cNvPr id="11" name="Picture 10" descr="slid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pic>
        <p:nvPicPr>
          <p:cNvPr id="12" name="Picture 11" descr="slid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pic>
        <p:nvPicPr>
          <p:cNvPr id="13" name="Picture 12" descr="slide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363720" y="1788439"/>
            <a:ext cx="9144000" cy="48089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462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/>
              <a:t>The random walk contains information about hidden barriers</a:t>
            </a:r>
            <a:endParaRPr lang="en-CA" sz="4000" dirty="0"/>
          </a:p>
        </p:txBody>
      </p:sp>
      <p:sp>
        <p:nvSpPr>
          <p:cNvPr id="15" name="Rectangle 14"/>
          <p:cNvSpPr/>
          <p:nvPr/>
        </p:nvSpPr>
        <p:spPr>
          <a:xfrm>
            <a:off x="-1548680" y="1700808"/>
            <a:ext cx="4104456" cy="51571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</p:cSld>
  <p:clrMapOvr>
    <a:masterClrMapping/>
  </p:clrMapOvr>
  <p:transition advTm="12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9360"/>
            <a:ext cx="7428713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23928" y="1444900"/>
            <a:ext cx="3215007" cy="759964"/>
            <a:chOff x="395535" y="5981404"/>
            <a:chExt cx="3215007" cy="75996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99521" y="5677418"/>
              <a:ext cx="759964" cy="136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1907704" y="6021288"/>
              <a:ext cx="1702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err="1" smtClean="0"/>
                <a:t>arginine</a:t>
              </a:r>
              <a:endParaRPr lang="en-CA" sz="3600" dirty="0"/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Replica mobility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504" y="2205464"/>
            <a:ext cx="9865096" cy="4391888"/>
            <a:chOff x="107504" y="1484784"/>
            <a:chExt cx="9865096" cy="4391888"/>
          </a:xfrm>
        </p:grpSpPr>
        <p:pic>
          <p:nvPicPr>
            <p:cNvPr id="1925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1484784"/>
              <a:ext cx="6961259" cy="439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Straight Connector 6"/>
            <p:cNvCxnSpPr/>
            <p:nvPr/>
          </p:nvCxnSpPr>
          <p:spPr>
            <a:xfrm>
              <a:off x="7236296" y="2708920"/>
              <a:ext cx="27363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236296" y="3612772"/>
              <a:ext cx="27363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236296" y="4509120"/>
              <a:ext cx="27363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08304" y="206084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water</a:t>
              </a:r>
              <a:endParaRPr lang="en-C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8304" y="2852936"/>
              <a:ext cx="1835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Bilayer</a:t>
              </a:r>
            </a:p>
            <a:p>
              <a:r>
                <a:rPr lang="en-CA" dirty="0" smtClean="0"/>
                <a:t>(upper leaflet)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08304" y="3789040"/>
              <a:ext cx="1835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Bilayer</a:t>
              </a:r>
            </a:p>
            <a:p>
              <a:r>
                <a:rPr lang="en-CA" dirty="0" smtClean="0"/>
                <a:t>(lower leaflet)</a:t>
              </a:r>
              <a:endParaRPr lang="en-CA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08304" y="472514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water</a:t>
              </a:r>
              <a:endParaRPr lang="en-CA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87624" y="227687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One line for each replica</a:t>
            </a:r>
            <a:endParaRPr lang="en-CA" sz="2000" dirty="0"/>
          </a:p>
        </p:txBody>
      </p:sp>
    </p:spTree>
  </p:cSld>
  <p:clrMapOvr>
    <a:masterClrMapping/>
  </p:clrMapOvr>
  <p:transition advTm="7952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2771800" y="1876181"/>
            <a:ext cx="6264696" cy="2111435"/>
            <a:chOff x="2585856" y="2993360"/>
            <a:chExt cx="6847459" cy="2307848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2585856" y="4582870"/>
              <a:ext cx="2418192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585857" y="4077072"/>
              <a:ext cx="2418191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Cube 3"/>
            <p:cNvSpPr/>
            <p:nvPr/>
          </p:nvSpPr>
          <p:spPr>
            <a:xfrm>
              <a:off x="4965451" y="2993360"/>
              <a:ext cx="1252313" cy="2203780"/>
            </a:xfrm>
            <a:prstGeom prst="cub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012160" y="4075910"/>
              <a:ext cx="3421155" cy="116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71800" y="3429000"/>
              <a:ext cx="1696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smtClean="0"/>
                <a:t>incident</a:t>
              </a:r>
              <a:endParaRPr lang="en-CA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31573" y="3429000"/>
              <a:ext cx="23758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smtClean="0"/>
                <a:t>transmitted</a:t>
              </a:r>
              <a:endParaRPr lang="en-CA" sz="3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32067" y="4654877"/>
              <a:ext cx="1855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smtClean="0"/>
                <a:t>reflected</a:t>
              </a:r>
              <a:endParaRPr lang="en-CA" sz="3600" dirty="0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transmission factor, </a:t>
            </a:r>
            <a:r>
              <a:rPr lang="en-CA" i="1" dirty="0" smtClean="0"/>
              <a:t>T</a:t>
            </a:r>
            <a:r>
              <a:rPr lang="en-CA" dirty="0" smtClean="0"/>
              <a:t>, as a measure of local replica diffusion</a:t>
            </a:r>
            <a:endParaRPr lang="en-CA" dirty="0"/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84" y="2020198"/>
            <a:ext cx="24765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660158"/>
            <a:ext cx="130867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43"/>
          <p:cNvGrpSpPr/>
          <p:nvPr/>
        </p:nvGrpSpPr>
        <p:grpSpPr>
          <a:xfrm>
            <a:off x="4067069" y="2206649"/>
            <a:ext cx="4825411" cy="4503361"/>
            <a:chOff x="4067069" y="1959267"/>
            <a:chExt cx="4825411" cy="4503361"/>
          </a:xfrm>
        </p:grpSpPr>
        <p:pic>
          <p:nvPicPr>
            <p:cNvPr id="3891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7069" y="4477762"/>
              <a:ext cx="4825411" cy="1984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4945895" y="3645024"/>
              <a:ext cx="1210281" cy="1048762"/>
            </a:xfrm>
            <a:prstGeom prst="line">
              <a:avLst/>
            </a:prstGeom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796136" y="3645024"/>
              <a:ext cx="1368152" cy="1048762"/>
            </a:xfrm>
            <a:prstGeom prst="line">
              <a:avLst/>
            </a:prstGeom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92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82280" y="1959267"/>
              <a:ext cx="792000" cy="1648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223466" y="5013176"/>
          <a:ext cx="3268414" cy="1525541"/>
        </p:xfrm>
        <a:graphic>
          <a:graphicData uri="http://schemas.openxmlformats.org/presentationml/2006/ole">
            <p:oleObj spid="_x0000_s1026" name="Equation" r:id="rId8" imgW="1015920" imgH="469800" progId="Equation.DSMT4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43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231712" y="2438400"/>
            <a:ext cx="4464016" cy="2832365"/>
            <a:chOff x="107984" y="2438400"/>
            <a:chExt cx="4464016" cy="2832365"/>
          </a:xfrm>
        </p:grpSpPr>
        <p:pic>
          <p:nvPicPr>
            <p:cNvPr id="972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6987"/>
            <a:stretch>
              <a:fillRect/>
            </a:stretch>
          </p:blipFill>
          <p:spPr bwMode="auto">
            <a:xfrm>
              <a:off x="107984" y="2438400"/>
              <a:ext cx="4320000" cy="2832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3419872" y="407707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/>
                <a:t>water</a:t>
              </a:r>
              <a:endParaRPr lang="en-CA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7584" y="3156734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/>
                <a:t>Bilayer</a:t>
              </a:r>
            </a:p>
            <a:p>
              <a:pPr algn="ctr"/>
              <a:r>
                <a:rPr lang="en-CA" b="1" dirty="0" smtClean="0"/>
                <a:t>center</a:t>
              </a:r>
              <a:endParaRPr lang="en-CA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23728" y="-1"/>
            <a:ext cx="5076056" cy="4365105"/>
            <a:chOff x="0" y="-1"/>
            <a:chExt cx="5076056" cy="4365105"/>
          </a:xfrm>
        </p:grpSpPr>
        <p:grpSp>
          <p:nvGrpSpPr>
            <p:cNvPr id="36" name="Group 35"/>
            <p:cNvGrpSpPr/>
            <p:nvPr/>
          </p:nvGrpSpPr>
          <p:grpSpPr>
            <a:xfrm>
              <a:off x="0" y="-1"/>
              <a:ext cx="5076056" cy="2410691"/>
              <a:chOff x="0" y="-1"/>
              <a:chExt cx="5076056" cy="2410691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0" y="-1"/>
                <a:ext cx="5076056" cy="24106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32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0001" t="11400" r="14991" b="8803"/>
              <a:stretch>
                <a:fillRect/>
              </a:stretch>
            </p:blipFill>
            <p:spPr bwMode="auto">
              <a:xfrm>
                <a:off x="179512" y="105750"/>
                <a:ext cx="1542856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908" t="11526" r="14083" b="11631"/>
              <a:stretch>
                <a:fillRect/>
              </a:stretch>
            </p:blipFill>
            <p:spPr bwMode="auto">
              <a:xfrm>
                <a:off x="1813727" y="116872"/>
                <a:ext cx="162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0001" t="7642" r="14991" b="8296"/>
              <a:stretch>
                <a:fillRect/>
              </a:stretch>
            </p:blipFill>
            <p:spPr bwMode="auto">
              <a:xfrm>
                <a:off x="3531321" y="116632"/>
                <a:ext cx="1472727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7" name="Up Arrow 46"/>
            <p:cNvSpPr/>
            <p:nvPr/>
          </p:nvSpPr>
          <p:spPr>
            <a:xfrm rot="10800000">
              <a:off x="1187624" y="2276872"/>
              <a:ext cx="360040" cy="2088232"/>
            </a:xfrm>
            <a:prstGeom prst="upArrow">
              <a:avLst>
                <a:gd name="adj1" fmla="val 1921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447256" y="4279241"/>
            <a:ext cx="4550400" cy="2102087"/>
            <a:chOff x="323528" y="4279241"/>
            <a:chExt cx="4550400" cy="2102087"/>
          </a:xfrm>
        </p:grpSpPr>
        <p:sp>
          <p:nvSpPr>
            <p:cNvPr id="46" name="Up Arrow 45"/>
            <p:cNvSpPr/>
            <p:nvPr/>
          </p:nvSpPr>
          <p:spPr>
            <a:xfrm>
              <a:off x="3034855" y="4279241"/>
              <a:ext cx="360040" cy="1152128"/>
            </a:xfrm>
            <a:prstGeom prst="upArrow">
              <a:avLst>
                <a:gd name="adj1" fmla="val 1921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r="33329" b="49642"/>
            <a:stretch>
              <a:fillRect/>
            </a:stretch>
          </p:blipFill>
          <p:spPr bwMode="auto">
            <a:xfrm>
              <a:off x="323528" y="4941328"/>
              <a:ext cx="45504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Rectangle 29"/>
          <p:cNvSpPr/>
          <p:nvPr/>
        </p:nvSpPr>
        <p:spPr>
          <a:xfrm>
            <a:off x="360040" y="6550223"/>
            <a:ext cx="8783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 smtClean="0"/>
              <a:t>C. Neale, C. Madill, S. Rauscher, R. </a:t>
            </a:r>
            <a:r>
              <a:rPr lang="en-CA" sz="1400" dirty="0" err="1" smtClean="0"/>
              <a:t>Pomès</a:t>
            </a:r>
            <a:r>
              <a:rPr lang="en-CA" sz="1400" dirty="0" smtClean="0"/>
              <a:t>, </a:t>
            </a:r>
            <a:r>
              <a:rPr lang="en-CA" sz="1400" i="1" dirty="0" smtClean="0"/>
              <a:t>J. Chem. Theory </a:t>
            </a:r>
            <a:r>
              <a:rPr lang="en-CA" sz="1400" i="1" dirty="0" err="1" smtClean="0"/>
              <a:t>Comput</a:t>
            </a:r>
            <a:r>
              <a:rPr lang="en-CA" sz="1400" i="1" dirty="0" smtClean="0"/>
              <a:t>.</a:t>
            </a:r>
            <a:r>
              <a:rPr lang="en-CA" sz="1400" dirty="0" smtClean="0"/>
              <a:t>, </a:t>
            </a:r>
            <a:r>
              <a:rPr lang="en-CA" sz="1400" b="1" dirty="0" smtClean="0"/>
              <a:t>2013</a:t>
            </a:r>
            <a:r>
              <a:rPr lang="en-CA" sz="1400" dirty="0" smtClean="0"/>
              <a:t>, 9(8):3686-3703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890052" y="2443397"/>
            <a:ext cx="1659835" cy="2152721"/>
            <a:chOff x="2585796" y="1064025"/>
            <a:chExt cx="1659835" cy="1584176"/>
          </a:xfrm>
        </p:grpSpPr>
        <p:sp>
          <p:nvSpPr>
            <p:cNvPr id="38" name="Rectangle 37"/>
            <p:cNvSpPr/>
            <p:nvPr/>
          </p:nvSpPr>
          <p:spPr>
            <a:xfrm>
              <a:off x="2585796" y="1064025"/>
              <a:ext cx="526774" cy="1584176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02631" y="1064025"/>
              <a:ext cx="1143000" cy="1584176"/>
            </a:xfrm>
            <a:prstGeom prst="rect">
              <a:avLst/>
            </a:prstGeom>
            <a:solidFill>
              <a:srgbClr val="00B0F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custDataLst>
      <p:tags r:id="rId1"/>
    </p:custDataLst>
  </p:cSld>
  <p:clrMapOvr>
    <a:masterClrMapping/>
  </p:clrMapOvr>
  <p:transition advTm="50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83768" y="197768"/>
            <a:ext cx="432048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correlates with </a:t>
            </a:r>
            <a:endParaRPr lang="en-CA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755576" y="185907"/>
          <a:ext cx="1908175" cy="1349375"/>
        </p:xfrm>
        <a:graphic>
          <a:graphicData uri="http://schemas.openxmlformats.org/presentationml/2006/ole">
            <p:oleObj spid="_x0000_s33794" name="Equation" r:id="rId3" imgW="304560" imgH="215640" progId="Equation.DSMT4">
              <p:embed/>
            </p:oleObj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6566991" y="-14068"/>
          <a:ext cx="1749425" cy="1349375"/>
        </p:xfrm>
        <a:graphic>
          <a:graphicData uri="http://schemas.openxmlformats.org/presentationml/2006/ole">
            <p:oleObj spid="_x0000_s33795" name="Equation" r:id="rId4" imgW="279360" imgH="215640" progId="Equation.DSMT4">
              <p:embed/>
            </p:oleObj>
          </a:graphicData>
        </a:graphic>
      </p:graphicFrame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565835"/>
            <a:ext cx="5472608" cy="51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98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83768" y="197768"/>
            <a:ext cx="432048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predicts</a:t>
            </a:r>
            <a:endParaRPr lang="en-CA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1367681" y="185907"/>
          <a:ext cx="1908175" cy="1349375"/>
        </p:xfrm>
        <a:graphic>
          <a:graphicData uri="http://schemas.openxmlformats.org/presentationml/2006/ole">
            <p:oleObj spid="_x0000_s34818" name="Equation" r:id="rId3" imgW="304560" imgH="215640" progId="Equation.DSMT4">
              <p:embed/>
            </p:oleObj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940152" y="-14068"/>
          <a:ext cx="1749425" cy="1349375"/>
        </p:xfrm>
        <a:graphic>
          <a:graphicData uri="http://schemas.openxmlformats.org/presentationml/2006/ole">
            <p:oleObj spid="_x0000_s34819" name="Equation" r:id="rId4" imgW="279360" imgH="215640" progId="Equation.DSMT4">
              <p:embed/>
            </p:oleObj>
          </a:graphicData>
        </a:graphic>
      </p:graphicFrame>
      <p:pic>
        <p:nvPicPr>
          <p:cNvPr id="7" name="Picture 6" descr="backCalculatedACF_only_viaGIMP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472" y="1556792"/>
            <a:ext cx="8496000" cy="5221659"/>
          </a:xfrm>
          <a:prstGeom prst="rect">
            <a:avLst/>
          </a:prstGeom>
        </p:spPr>
      </p:pic>
    </p:spTree>
  </p:cSld>
  <p:clrMapOvr>
    <a:masterClrMapping/>
  </p:clrMapOvr>
  <p:transition advTm="1773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39039"/>
            <a:ext cx="6300000" cy="423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1520" y="125760"/>
            <a:ext cx="6624736" cy="1143000"/>
          </a:xfrm>
        </p:spPr>
        <p:txBody>
          <a:bodyPr>
            <a:noAutofit/>
          </a:bodyPr>
          <a:lstStyle/>
          <a:p>
            <a:pPr algn="l"/>
            <a:r>
              <a:rPr lang="en-CA" sz="3800" dirty="0" smtClean="0"/>
              <a:t>Testing the prediction:</a:t>
            </a:r>
            <a:br>
              <a:rPr lang="en-CA" sz="3800" dirty="0" smtClean="0"/>
            </a:br>
            <a:r>
              <a:rPr lang="en-CA" sz="3800" dirty="0" smtClean="0"/>
              <a:t>10 x 5-</a:t>
            </a:r>
            <a:r>
              <a:rPr lang="el-GR" sz="3800" dirty="0" smtClean="0"/>
              <a:t>μ</a:t>
            </a:r>
            <a:r>
              <a:rPr lang="en-CA" sz="3800" dirty="0" smtClean="0"/>
              <a:t>s restrained simulations</a:t>
            </a:r>
            <a:endParaRPr lang="en-CA" sz="38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540285" y="2504717"/>
            <a:ext cx="642940" cy="84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6896" y="3413502"/>
            <a:ext cx="10801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50602" y="1196752"/>
            <a:ext cx="36004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64288" y="1196752"/>
            <a:ext cx="1095" cy="13036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10001" t="11400" r="14991" b="8803"/>
          <a:stretch>
            <a:fillRect/>
          </a:stretch>
        </p:blipFill>
        <p:spPr bwMode="auto">
          <a:xfrm>
            <a:off x="7380312" y="116632"/>
            <a:ext cx="1512000" cy="21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 l="10908" t="11526" r="14083" b="11631"/>
          <a:stretch>
            <a:fillRect/>
          </a:stretch>
        </p:blipFill>
        <p:spPr bwMode="auto">
          <a:xfrm>
            <a:off x="7380312" y="2388069"/>
            <a:ext cx="1512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5" name="Straight Connector 34"/>
          <p:cNvCxnSpPr/>
          <p:nvPr/>
        </p:nvCxnSpPr>
        <p:spPr>
          <a:xfrm flipV="1">
            <a:off x="6543457" y="4293031"/>
            <a:ext cx="637424" cy="6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50602" y="5661248"/>
            <a:ext cx="36004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64288" y="4293096"/>
            <a:ext cx="0" cy="13681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10001" t="7642" r="14991" b="8296"/>
          <a:stretch>
            <a:fillRect/>
          </a:stretch>
        </p:blipFill>
        <p:spPr bwMode="auto">
          <a:xfrm>
            <a:off x="7380312" y="4581128"/>
            <a:ext cx="1512000" cy="22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424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Long convergence times related to </a:t>
            </a:r>
            <a:r>
              <a:rPr lang="en-CA" dirty="0" err="1" smtClean="0"/>
              <a:t>bilayer</a:t>
            </a:r>
            <a:r>
              <a:rPr lang="en-CA" dirty="0" smtClean="0"/>
              <a:t> reorganization</a:t>
            </a:r>
          </a:p>
          <a:p>
            <a:r>
              <a:rPr lang="en-CA" dirty="0" smtClean="0"/>
              <a:t>Replica exchange of umbrellas enhances convergence</a:t>
            </a:r>
          </a:p>
          <a:p>
            <a:r>
              <a:rPr lang="en-CA" dirty="0" smtClean="0"/>
              <a:t>The transmission factor identifies regions of the order parameter that are prone to systematic sampling errors</a:t>
            </a:r>
          </a:p>
          <a:p>
            <a:endParaRPr lang="en-CA" dirty="0"/>
          </a:p>
        </p:txBody>
      </p:sp>
    </p:spTree>
  </p:cSld>
  <p:clrMapOvr>
    <a:masterClrMapping/>
  </p:clrMapOvr>
  <p:transition advTm="5547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http://t3.gstatic.com/images?q=tbn:ANd9GcTZfGip7BJuCp2L5KxoShBxhKI9EpkWWJRsTmWdGcPhd7r25eAS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733256"/>
            <a:ext cx="1779104" cy="974852"/>
          </a:xfrm>
          <a:prstGeom prst="rect">
            <a:avLst/>
          </a:prstGeom>
          <a:noFill/>
        </p:spPr>
      </p:pic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326175" y="115200"/>
            <a:ext cx="4389841" cy="504056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GB" sz="2200" b="1" u="sng" dirty="0" smtClean="0">
                <a:solidFill>
                  <a:srgbClr val="000000"/>
                </a:solidFill>
              </a:rPr>
              <a:t>Supervisors:</a:t>
            </a:r>
            <a:r>
              <a:rPr lang="en-GB" sz="2200" dirty="0" smtClean="0">
                <a:solidFill>
                  <a:srgbClr val="000000"/>
                </a:solidFill>
              </a:rPr>
              <a:t> </a:t>
            </a:r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2483768" y="116632"/>
            <a:ext cx="3744416" cy="72008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tabLst>
                <a:tab pos="656650" algn="l"/>
                <a:tab pos="1313299" algn="l"/>
              </a:tabLst>
            </a:pPr>
            <a:r>
              <a:rPr lang="en-GB" sz="2200" b="1" u="sng" dirty="0" smtClean="0">
                <a:solidFill>
                  <a:srgbClr val="000000"/>
                </a:solidFill>
              </a:rPr>
              <a:t>Collaborators:</a:t>
            </a:r>
            <a:endParaRPr lang="en-GB" sz="2200" b="1" u="sng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tabLst>
                <a:tab pos="656650" algn="l"/>
                <a:tab pos="1313299" algn="l"/>
              </a:tabLst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sp>
        <p:nvSpPr>
          <p:cNvPr id="459780" name="AutoShape 4" descr="data:image/jpg;base64,/9j/4AAQSkZJRgABAQAAAQABAAD/2wCEAAkGBhQQEBUQEBQWFBIUGBIYGBgWFRUYHBgcGRYdFxUVGBUXHSYfGxojHBgYHy8gJScpLCwsGh4xNTAqNSgrLCkBCQoKDgwOGg8PGi0lHyUvNSkzKy4sNDAsLDQpMCosKywsNCwpNCw0LDQ0LC0sNCk0LCwsLCwpLCwsLC8sKSwpKf/AABEIAFQBFwMBIgACEQEDEQH/xAAcAAACAwADAQAAAAAAAAAAAAAGBwAEBQEDCAL/xABIEAACAQIBBgoECwUJAQEAAAABAgMAEQQFBgcSITETIkFRYXGBkaGyM3JzsRQWMjRCUoKSwcLRIzVEVIMXJENTYpOi4fDxJf/EABsBAAIDAQEBAAAAAAAAAAAAAAQFAgMGAQAH/8QANBEAAgEDAQUFBwQCAwAAAAAAAQIDAAQREgUhMUFREzNxgbEiMmGRwdHwFDSh4XLxFSNS/9oADAMBAAIRAxEAPwBuZw5fXCR6x4ztsVefnJ6BS4yjnDPiCTJIbfVUlVHYN/bXdnXlEz4pz9FCUXqU2Pebms3CYRpXWOMXZjYCn9tbrGmpuPHwrC7Sv5biYxoTpBwAOddStbaNhreyLnhNAwDsZI+VWNyB/pY7b9G6vvKOY88MRlurhRdgt7gcp2jbah6r/wDrnXqKCxcWTg71PGnRhMUsqLIhurAEGhLPrKssMkYikZAVYmx37a40dZRuskBPybOvUdjDvse01xn5kyWWSMxRs4CtfVF7baUxRCO40Nw+Nam5uXuNn9rHnJxw8d9DPxnxP+e/fTQyXIWgjZjclIyTzkqCTSs+L2J/yJPummnktCsESsLEJGCDyEKLirb/AEaRpx5UPsQza37XPDnn61aqVKlKq01SpUqV6vUGZ9ZWlhkjEUjICrE2O/bQx8Z8T/nv31u6R/Sxeq3moOrQWsaGJSQKwm055VunCsQPH4CnLkyQtDGzG5KISeclQSas1UyR83i9nH5BVukL+8a28W9B4VKB9KeV5sNDC0EjRlnYEqbXGre1HFLzTL6CD2jeQ1faAGZQapuyRCxFAXx2xv8ANS/eH6UyNFmWJsTDM08jSFXUAsb2Gre1Jymvoa9BP7RPJTa9jRYSQBSixkdpgCTRZnblj4Jg5ZgbMFsnrNxV7ib9lJf47Y3+al+8P0ox0xZYuYsIp3XkfyoPMe6lrGhYhVFySAAOUnYBXLGBRFqYcalfzsZdKnhTc0XYrE4hZcRiJndAQiBjsvvdt3JxR2msrSbnHicPjFSCZ40MSGymwuWYE+Ao/wA28kDCYWKAb0Ua3Sx2ue8ml7pPyDiJ8arwwySLwSC6qSL6zXF+0UJC6PckkDFFzo6WwAJzQqM9sb/NS/eH6U/YzsHUK8/LmhjL/NpvuGvQMY2DqFd2ho9nRjnw8q5s7tPa155cfOvqpUqUrprQBpWy3Phvg/AStHrcLrapte2ra/eaX/x2xv8ANS/eH6UZaaP4X+t+SljWhs40MKkgfhrOXsjrOwBP4BXoPNDFNLgcPJIxZ2jUsx3k85rYrCzH/d2G9klbtIpdzt40/i9weFdWLxSxRtI5sqKzE9Ci58BQris5JVcLJIsLkRsI+AeRUEjFYxNKGFiSLHVsB076Jsp4ITwyQk2EiOt+bWFr9lBuUcmtLiBPMkq4hBhwAkBlRjE5YsrhgpVw1rNqld9WwBD71Uzlx7tF2SseZkOuupIjFHW9wGFjsPKpBVgeYipXXkXCuqySSgLJNIZCoN9TiqircbyFRbnnvUqh8Z3UQmdO+lIzXJJ3nbRDmGR8MF9+o9uv/wCXrFyjheCmeM/RZh3HZ4Wr4wmKaJ1kQ2ZSCP8A3NWlkXtIyBzFfN4JOwnVmHunf5U53UEWO0HYaSsyarFeYkdxtTZyFlxMVGHU2YW1l5VP6cxruOR4TtMMf+2n6Umt5/0xYMK2F/ZjaKI8bDAzv8cUA5gy2xgH1kce4/hTKqtDk2JDrJGitzqig94FC2fWVpYZIxFIyAqxNjv215z+qlGndXYV/wCLtT2h1YPL44oyqUpfjPif89+//qmhkuQtBGzG5KRknnJUEmq57ZoQCTV1ltKO8JCAjHWrVShnOrO34N+yisZSNpO5Ad2zlPRQJicszSG7yuftEDuGyrIbJ5BqO4VRebYht30AaiPkKcNSlDg8vTwkFJXFuQkkfdOymNm1nAMXHcgLItgyjwYdBqM9o8Q1cRVlltWK6bRjDdOvhQ1pH9LF6reag6jHSP6WL1W81B1N7TuVrKbV/dv+chTjyR83i9nH5BVuqeST/d4vZx+QUvss53TPO5hkZY72UA8g2X7d9Jo7dpnIFa64vo7OJC+/PIeFM2l5pl9BB7RvIa1MyJsROWmmldo14oBOwtynsHvrL0y+gg9o3kNWwR9ncquc/wCq49wLi0MgBAPXxpT01tDZtBiPaL5KVNGebmV/g2ScYQbPI6Rr1snGP3dam12hePSOZHrSuzcJLqPIH0rAznyt8Kxcs/0WY6vqjip4AVtaMsi/CMcrsLpAOEPrbox37fs0I05NEuDRcCZF2vJI+v0auxV7tv2jUbpuxgwvhU7RO2ny3jRvUqUrdJuceJw+MVIJnjQxIbKRa5ZgTu6BSKCEzNpFPp5hCmo00qlIAZ7Y3+al7x+lP2M7B1CrLi2aDGTxqFvdLPnSOFfVSllpC0gukhwmEbU1dkkg33+op5Lcp332bLbV8uWpw2uJpdbn4R7996vi2e8i6icUPNtFI20gZpg6aP4X+t+SljWzlzOmXGRRJPZmhL2fcWDavyhuuNXfy3rGpvbRmOMI3L70mupBLKXXgftT+zH/AHdhvZJW7WFmP+7sN7JKGM+9JBgdsNhLcIux5CL6p+qo3Fucnd7kPYtLMyr1NaEzLDEGboKYlSvOWKy7iJTrSTysemRvAXsOytHIufOLwrArKzpypIxZSObbtHZRR2a+NzDNBjaiE71OKflSs7N/LiY3DrPFubYQd6sPlKer9KlLGUqcGmqsGGRQtn9kMhvhSDYbB+g7lbqO7u56DKdUsQZSrC6kEEHlB3ilznPmi2HJliu0PinQejp76cWV0CBG3HlWS2xs1lYzxjceI6fHwrDwGPeBxJE2qw8egjlFMvN3OZMWtvkygcZfxXnHupWV2YbEtG4dCVZTcEUVcWyzD49aWWG0ZLRuqniPt8adNAWkf0kXqt5qJ828ujFw626RbBx08hHQf15qGNI/pIvVbzUrtFKXAU8d9abasqy2JdDkHHqKDqbmExQiwaSNuSFGPYgNqUdMXL8+rkpbfSSBe8Lf3UberrKL1NJdjSdksz9Fz60v8ViWkdpHN2YkntrXzRyKuKnKyX1FUsQDa+0AC/b4ViUZ6N140x6Ix3lv0oi5YpEStA7PjE10ivvycn47iawc58kjDYho0vqEBlvzHkv13q1mRjDHjFXkkDKe648RW1nrkGaedHhQsAgBsQNoZjynmNZeR81sVHPFIY7BXQnjLuDbdl+a9UiVHgwzDOOtGNayw32qNDpDZ3A4xVvSP6WL1W81B1GOkf0sXqt5qDqttO5Whdq/u3/OQo/ziyvwOAijU8eWNB1LqDWP4dtAuGwzSOsaC7MQAOk1YyplEzspO5UjRRzBVA8Tc9tamYrqMYusNpVwvQbX916iidhETz41OaX9ddIhOF3KPz40wsl5PXDwpEu5Rv5zyntNA+mX0EHtG8hph0vNMvoIPaN5DSq0JM6k1sbpQluVXgBSnrtOJbg+CvxNYvbpsFv3DxNdVStJWZzUpn6Gso7J8OTuKyAdY1H9yUs5YipKsCCN4O8UT6M8fwWUYwd0oeM9ouviB30LdprhYefyoqzfRMp8vnTxpN6Xfn6+xj8705KTel35+vsY/O9KNn995U52j3PnQSu+vRuUccIMNJMf8ONm69Vbgdu6vOS76eOkOfVyXN/qEa97rfwo2/XU8a9T9qB2e2hJG6D70kJpS7FmN2Ykk85JuT30V6Ns3I8ZiW4ddaONNYrtsSTZQbcm89lCNM3Qunzk+wHnP4UVdsUhYihLNQ86hqzdKObkGEaFsOnB8JwmsATbi6tiAdx2mgSmdpo/hf635KWNcs2LQqT+b67eqFnYAfmKeWQMbwGRY5hvjwxcdaqSB3ikfI5YlmNySSSeUnaTTsyPhTLkNY1+U+FZR1lDbxtSRqixxqk8aIv86Y+mKZmYujzD4jCDEYkM7SFtUBioUAlRu3k2v3UIZ55ufAMUYQSyEB0J36puLHpBBHZRBo8z+XCj4LidkJJKPv1CTcggfRJ235CT2M6XJmGxJWZo4puLZXKq41d+wm4tVLzy28xL5KnhVyQRXEIEeAw40u9DeUCJZ8PfilVkHQQdU94I7hXFNGGBUFkUKOYAAdwqUuuJRK5cDFM7eIxRhCc12Vwy3FjtBoBxmfs6SOgSOys67Q3IxH1uirmb2ecuIxCROqBW1vkhr7ATyk1abOULq86AXa9s8gjBOSccKr515m6gM+HHFG1kHJzsvR0clBtO2lRnVk8QYp0UWU2YDmDbbdhvR1jcF/Yakm2tnpDiaPcCcEfH4V2Zn5RMOKTbxZOI3b8nxtWtpH9JF6reahLDuQ6kbwQe40W6R/SReq/mq51AuEbqD/FCwyk7PlQ8iD8z/VB1HmdJ/wDzIf6HkoDo/wA5kvkuI8ww5/4gfjXrj34/GubPGYZ/8aAaNdGw2zn2X5/0oKo10bHbP1RfmqV53LfnMVDZH7xPP0NHFSszLuXVwiK7qW1m1QBbmJvt6qy8Jn9FI6xiOQM7Ko+Ra7Gw263TSNYJGXUBuraSXsEb9m7YPSsnSP6WL1W81B9GGkf0sXqt5qD6e2ncrWJ2r+7f85CpVnJmM4GaOX6jKey+0d1xWtlHN/gsDFORx2YlvVYcQeH/ACNYFWqyyKccOFCSRyW7jO47j9aditcXG6l7pl9BB7RvIaLs18ZwuEiblC6p614v4UI6ZfQQe0byGklsum4Cnka3s8gktS45gH54pT1v5j5D+F42ONheNTrv6q7bHrNh21gU0tDWGXUxEluPrIt+i17d58BTq6kMcRYUktIxJKqmhXSTgOCyjLzSasg+0LHxBoewOLMUqSr8qNkcdakEe6mJplwG3DzjlDxns46+96WletW1wr4Y+ldu17OdvHP1r0vh5g6K67VYBh1EXHhSf0u/P19jH53pg6PsocNk6Ek3KAxn7B1R4WpfaXfn6+xj870qsl0XBXpmm182u2DdcUErvp06T/3Y3rQ++ksu+nXpNS+TH6DCf+Qo2772Lx+1A2fcy+H3pJ0z9C+7FdcHukpYUz9C+7FdcHukq2+7hvL1FVWHfr5+hrjTR/C/1vyUsaZ2mj+F/rfkpY16x7hfP1Nev+/by9BT+zH/AHdhvZJSv0h5pNg5zKg/u8pJUj6LHayHm5x0dVNDMf8Ad2G9kla+LwaTI0cqh0YWKkXBpQlwYJmPLNOJLcTwqOeN1eaq3c2c8Z8A37M60RPGjYnVPOR9Vukdt6Ic7tF7wa02DvJFvKb3Xq+uPHr30A08V47hN28UhZJbd9+416IzfzgixsImhPQynep5VI/9epSdzAzj+B4q7G0UgZXHUCUNue4t9o1KSXFoyPhBkU+t7xJEy5wa2858NweLmXnYsPtcb8ar5Ix3ATxy7wjAkdG4+BNGWfuQi4GJjFyos4H1d4bs236OqgKmtu4liHhg1i76F7W6JHXUPWm6uX8OU4ThU1bX+UL9Vt9+ilpnFlMYnEPKvyTYL1AWB7d9Zlc1GC0WFiwNWX21JLtAjAADf41byPheFxEcY+k6917nwBol0j+ki9VvNVrMXN4p/eZRYkWQHmO9rdO4dtVdI/pIvVbzVUZQ90AOWaLFs0OzXdhvYg+Wd1B1NDGYPhcm6g38DGR1qoYe6lfTiyP83i9nH5BXL9tOlhyNd2GgkMqHmMfPNJ6irR3iAuIdD9NNnSVN/cTVHOzIJw0xZR+yckqeQcpTs5OisWKUqQykqw3EGxHURRTATxbjxpZGXsbkFhvU0Y6R8YC0UIO0azHtsF9zUPZtQa+LhH+tT93jfhWfLMzksxLMd5JJJ7TRlo/yKdY4pxYWKp03+U3Vyd9VMBb2+M/7NFRs1/fBwOYPgB+fOuvSP6WL1W81B1GOkf0sXqt5qDqnadytU7V/dv8AnIUzso4PhcmavKIY2HWqhvwpZU4clC+HiB3cHH5BSmyhheCleP6jMO47PChrF97L8c0w23FgRS/DH1H1oz0c426SQn6JDjtFj4gd9Z2mX0EHtG8hqnmTjODxijkkBQ9u0eIFXNMvoIPaN5DUWTTeA9d/8UdYzdps4j/zu/nP1pT019DXoJ/aJ5KVFNfQ16Cf2ieSi7/uD5VHZ/fitbSjgeEyc7csTI/jqnwaklXpDK2C4eCWE/4iOvepAPfXnBlsbHeN/wCNUbNfKFeh9av2mmHDdR6U0dDeUbpPhydxWQfaGq3lXvrE0u/P19jH53qpowyhwWUUUnZKrxnrtrL4r41b0u/P19jH53qQTTeZ6jNcL6rLHQ4oJXfT6z1whlybOo3iPW+5Z/ctIVd9eleDDJqsLgixHOCLEVDaDaWRun9VPZq6lkXr/deaaY2hrEgS4iPlZY2H2SQfNQVnBkdsJiZIHHyTxT9ZT8lu0eN6rYDKEkDiWF2RxezKdu3eOkdFHSoJoiAeNAQv2EoZhwpjaaP4X+t+SljWhlLG4jEj4ROzyKDqBm3A21tUcm4X2dHRWfXrePsowhPCvXMnayFwONOfCY6WDIMc0FuESFGFxcWBGtsPRc0ucVn/AI6TfiGX1Aq+4Xps5oYdZMlQRuLq8IVhzhgQR3GkvnBkN8HiGgkB2HityMv0WHX77igbTs2d1YDOaPvDIqIyk4xinpmvlMYnBwzA3LIobbc6wGq1+m4NKjSjk+OHH/srDXRXcDkYlgTbkuAD235awcl5w4jCgjDzPGG2kAixPPYgi/TVPFYp5XMkjF3Y3LMbk9tWwWhilLg7qpuLxZogmN9cYfDtIwRBdjew6hf3CuaYOivNRmk+GyrZFDCO/wBIkWZh/pAJF+W/RUqFxfdm+lRmp29h2iamOKatCGc2akAVpkBRtuxSAp+yRs7LVzUpTbuyuMGmV9EkkLaxnAoCRLtbptTEzfzSgVVlKl238cggdSgAd96lSml+7KowazWw4Y5JGLqDjrRPWXlfNyLFFWl1rqCBZrb9tSpSZWKnKmtdJGkq6XGRVD4g4bmf7/8A1W/h4AiKi7lAUdQFhUqVJ5Xf3jmoRW0UJzGoHhXGJwyyKUkUMp3gi9CeVMyYF4yF1vyBgR4gnxqVKnDI6HCmqby3ilTLqCRXfknMrDizsGfoYi3coF6KUUAAAWA2ADk6KlSoyyM7e0c1O1gjiT2FAzWZlfNyLFMrS611BAs1t5vVD4g4bmf7/wD1XFSurPIowGNeezt5GLOgJ8KIIIQiKi7lAA6gLCsjH5n4eeRpXDazWvZrDdbdXFSoLIynKmrJII5VCuoIFdcGZGHRlddcMpBHH5QbirWcObMOOVUn1rISw1W1dpFqlSpGaQkMSciopbRRqVVQAaw/7J8FzS/7h/StzN7NiHAqyQa1nIJ1m1toFqlSutPI4wzEipLBGhyqgGtahHE6LsFI7SMJLuzMbSEC5NzYW3balSopI6e6cVJ40f3hmvrB6MsJDIkqcKHRlZf2h3qbjk6KuZezGw2NlE0+vrhQvFewsCSNnaalSpdvJnVqOaj2EeNOkYrN/snwXNL/ALh/SjEC2ypUqLyu/vHNSSJI/dGKx85M1YMcgE6nWUHVdTZh0X5R0G4oLyZo0wzylWeYqDu1kF9vKQgPdapUq6KaRUIBqiWGNnBIFGGUcysNPBHhihSKIllCHV22IJJ5d5rK/snwXNL/ALh/SpUqtZ5FGAxq1oIm3lRRTk3J64eFII76kYCrc3NhzmujLOQYMYmpiIw4G47ivSrDaKlSqwxB1A76sKgjSRuoAyto1w0b8R5gDfZrIbWtzpetrIWjTBpaRleU7DaRgR91QAe29SpRj3Euge0aDS3i1n2RRoiAAACwGwAcnRUqVKBo6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59782" name="AutoShape 6" descr="data:image/jpg;base64,/9j/4AAQSkZJRgABAQAAAQABAAD/2wCEAAkGBhQQEBUQEBQWFBIUGBIYGBgWFRUYHBgcGRYdFxUVGBUXHSYfGxojHBgYHy8gJScpLCwsGh4xNTAqNSgrLCkBCQoKDgwOGg8PGi0lHyUvNSkzKy4sNDAsLDQpMCosKywsNCwpNCw0LDQ0LC0sNCk0LCwsLCwpLCwsLC8sKSwpKf/AABEIAFQBFwMBIgACEQEDEQH/xAAcAAACAwADAQAAAAAAAAAAAAAGBwAEBQEDCAL/xABIEAACAQIBBgoECwUJAQEAAAABAgMAEQQFBgcSITETIkFRYXGBkaGyM3JzsRQWMjRCUoKSwcLRIzVEVIMXJENTYpOi4fDxJf/EABsBAAIDAQEBAAAAAAAAAAAAAAQFAgMGAQAH/8QANBEAAgEDAQUFBwQCAwAAAAAAAQIDAAQREgUhMUFREzNxgbEiMmGRwdHwFDSh4XLxFSNS/9oADAMBAAIRAxEAPwBuZw5fXCR6x4ztsVefnJ6BS4yjnDPiCTJIbfVUlVHYN/bXdnXlEz4pz9FCUXqU2Pebms3CYRpXWOMXZjYCn9tbrGmpuPHwrC7Sv5biYxoTpBwAOddStbaNhreyLnhNAwDsZI+VWNyB/pY7b9G6vvKOY88MRlurhRdgt7gcp2jbah6r/wDrnXqKCxcWTg71PGnRhMUsqLIhurAEGhLPrKssMkYikZAVYmx37a40dZRuskBPybOvUdjDvse01xn5kyWWSMxRs4CtfVF7baUxRCO40Nw+Nam5uXuNn9rHnJxw8d9DPxnxP+e/fTQyXIWgjZjclIyTzkqCTSs+L2J/yJPummnktCsESsLEJGCDyEKLirb/AEaRpx5UPsQza37XPDnn61aqVKlKq01SpUqV6vUGZ9ZWlhkjEUjICrE2O/bQx8Z8T/nv31u6R/Sxeq3moOrQWsaGJSQKwm055VunCsQPH4CnLkyQtDGzG5KISeclQSas1UyR83i9nH5BVukL+8a28W9B4VKB9KeV5sNDC0EjRlnYEqbXGre1HFLzTL6CD2jeQ1faAGZQapuyRCxFAXx2xv8ANS/eH6UyNFmWJsTDM08jSFXUAsb2Gre1Jymvoa9BP7RPJTa9jRYSQBSixkdpgCTRZnblj4Jg5ZgbMFsnrNxV7ib9lJf47Y3+al+8P0ox0xZYuYsIp3XkfyoPMe6lrGhYhVFySAAOUnYBXLGBRFqYcalfzsZdKnhTc0XYrE4hZcRiJndAQiBjsvvdt3JxR2msrSbnHicPjFSCZ40MSGymwuWYE+Ao/wA28kDCYWKAb0Ua3Sx2ue8ml7pPyDiJ8arwwySLwSC6qSL6zXF+0UJC6PckkDFFzo6WwAJzQqM9sb/NS/eH6U/YzsHUK8/LmhjL/NpvuGvQMY2DqFd2ho9nRjnw8q5s7tPa155cfOvqpUqUrprQBpWy3Phvg/AStHrcLrapte2ra/eaX/x2xv8ANS/eH6UZaaP4X+t+SljWhs40MKkgfhrOXsjrOwBP4BXoPNDFNLgcPJIxZ2jUsx3k85rYrCzH/d2G9klbtIpdzt40/i9weFdWLxSxRtI5sqKzE9Ci58BQris5JVcLJIsLkRsI+AeRUEjFYxNKGFiSLHVsB076Jsp4ITwyQk2EiOt+bWFr9lBuUcmtLiBPMkq4hBhwAkBlRjE5YsrhgpVw1rNqld9WwBD71Uzlx7tF2SseZkOuupIjFHW9wGFjsPKpBVgeYipXXkXCuqySSgLJNIZCoN9TiqircbyFRbnnvUqh8Z3UQmdO+lIzXJJ3nbRDmGR8MF9+o9uv/wCXrFyjheCmeM/RZh3HZ4Wr4wmKaJ1kQ2ZSCP8A3NWlkXtIyBzFfN4JOwnVmHunf5U53UEWO0HYaSsyarFeYkdxtTZyFlxMVGHU2YW1l5VP6cxruOR4TtMMf+2n6Umt5/0xYMK2F/ZjaKI8bDAzv8cUA5gy2xgH1kce4/hTKqtDk2JDrJGitzqig94FC2fWVpYZIxFIyAqxNjv215z+qlGndXYV/wCLtT2h1YPL44oyqUpfjPif89+//qmhkuQtBGzG5KRknnJUEmq57ZoQCTV1ltKO8JCAjHWrVShnOrO34N+yisZSNpO5Ad2zlPRQJicszSG7yuftEDuGyrIbJ5BqO4VRebYht30AaiPkKcNSlDg8vTwkFJXFuQkkfdOymNm1nAMXHcgLItgyjwYdBqM9o8Q1cRVlltWK6bRjDdOvhQ1pH9LF6reag6jHSP6WL1W81B1N7TuVrKbV/dv+chTjyR83i9nH5BVuqeST/d4vZx+QUvss53TPO5hkZY72UA8g2X7d9Jo7dpnIFa64vo7OJC+/PIeFM2l5pl9BB7RvIa1MyJsROWmmldo14oBOwtynsHvrL0y+gg9o3kNWwR9ncquc/wCq49wLi0MgBAPXxpT01tDZtBiPaL5KVNGebmV/g2ScYQbPI6Rr1snGP3dam12hePSOZHrSuzcJLqPIH0rAznyt8Kxcs/0WY6vqjip4AVtaMsi/CMcrsLpAOEPrbox37fs0I05NEuDRcCZF2vJI+v0auxV7tv2jUbpuxgwvhU7RO2ny3jRvUqUrdJuceJw+MVIJnjQxIbKRa5ZgTu6BSKCEzNpFPp5hCmo00qlIAZ7Y3+al7x+lP2M7B1CrLi2aDGTxqFvdLPnSOFfVSllpC0gukhwmEbU1dkkg33+op5Lcp332bLbV8uWpw2uJpdbn4R7996vi2e8i6icUPNtFI20gZpg6aP4X+t+SljWzlzOmXGRRJPZmhL2fcWDavyhuuNXfy3rGpvbRmOMI3L70mupBLKXXgftT+zH/AHdhvZJW7WFmP+7sN7JKGM+9JBgdsNhLcIux5CL6p+qo3Fucnd7kPYtLMyr1NaEzLDEGboKYlSvOWKy7iJTrSTysemRvAXsOytHIufOLwrArKzpypIxZSObbtHZRR2a+NzDNBjaiE71OKflSs7N/LiY3DrPFubYQd6sPlKer9KlLGUqcGmqsGGRQtn9kMhvhSDYbB+g7lbqO7u56DKdUsQZSrC6kEEHlB3ilznPmi2HJliu0PinQejp76cWV0CBG3HlWS2xs1lYzxjceI6fHwrDwGPeBxJE2qw8egjlFMvN3OZMWtvkygcZfxXnHupWV2YbEtG4dCVZTcEUVcWyzD49aWWG0ZLRuqniPt8adNAWkf0kXqt5qJ828ujFw626RbBx08hHQf15qGNI/pIvVbzUrtFKXAU8d9abasqy2JdDkHHqKDqbmExQiwaSNuSFGPYgNqUdMXL8+rkpbfSSBe8Lf3UberrKL1NJdjSdksz9Fz60v8ViWkdpHN2YkntrXzRyKuKnKyX1FUsQDa+0AC/b4ViUZ6N140x6Ix3lv0oi5YpEStA7PjE10ivvycn47iawc58kjDYho0vqEBlvzHkv13q1mRjDHjFXkkDKe648RW1nrkGaedHhQsAgBsQNoZjynmNZeR81sVHPFIY7BXQnjLuDbdl+a9UiVHgwzDOOtGNayw32qNDpDZ3A4xVvSP6WL1W81B1GOkf0sXqt5qDqttO5Whdq/u3/OQo/ziyvwOAijU8eWNB1LqDWP4dtAuGwzSOsaC7MQAOk1YyplEzspO5UjRRzBVA8Tc9tamYrqMYusNpVwvQbX916iidhETz41OaX9ddIhOF3KPz40wsl5PXDwpEu5Rv5zyntNA+mX0EHtG8hph0vNMvoIPaN5DSq0JM6k1sbpQluVXgBSnrtOJbg+CvxNYvbpsFv3DxNdVStJWZzUpn6Gso7J8OTuKyAdY1H9yUs5YipKsCCN4O8UT6M8fwWUYwd0oeM9ouviB30LdprhYefyoqzfRMp8vnTxpN6Xfn6+xj8705KTel35+vsY/O9KNn995U52j3PnQSu+vRuUccIMNJMf8ONm69Vbgdu6vOS76eOkOfVyXN/qEa97rfwo2/XU8a9T9qB2e2hJG6D70kJpS7FmN2Ykk85JuT30V6Ns3I8ZiW4ddaONNYrtsSTZQbcm89lCNM3Qunzk+wHnP4UVdsUhYihLNQ86hqzdKObkGEaFsOnB8JwmsATbi6tiAdx2mgSmdpo/hf635KWNcs2LQqT+b67eqFnYAfmKeWQMbwGRY5hvjwxcdaqSB3ikfI5YlmNySSSeUnaTTsyPhTLkNY1+U+FZR1lDbxtSRqixxqk8aIv86Y+mKZmYujzD4jCDEYkM7SFtUBioUAlRu3k2v3UIZ55ufAMUYQSyEB0J36puLHpBBHZRBo8z+XCj4LidkJJKPv1CTcggfRJ235CT2M6XJmGxJWZo4puLZXKq41d+wm4tVLzy28xL5KnhVyQRXEIEeAw40u9DeUCJZ8PfilVkHQQdU94I7hXFNGGBUFkUKOYAAdwqUuuJRK5cDFM7eIxRhCc12Vwy3FjtBoBxmfs6SOgSOys67Q3IxH1uirmb2ecuIxCROqBW1vkhr7ATyk1abOULq86AXa9s8gjBOSccKr515m6gM+HHFG1kHJzsvR0clBtO2lRnVk8QYp0UWU2YDmDbbdhvR1jcF/Yakm2tnpDiaPcCcEfH4V2Zn5RMOKTbxZOI3b8nxtWtpH9JF6reahLDuQ6kbwQe40W6R/SReq/mq51AuEbqD/FCwyk7PlQ8iD8z/VB1HmdJ/wDzIf6HkoDo/wA5kvkuI8ww5/4gfjXrj34/GubPGYZ/8aAaNdGw2zn2X5/0oKo10bHbP1RfmqV53LfnMVDZH7xPP0NHFSszLuXVwiK7qW1m1QBbmJvt6qy8Jn9FI6xiOQM7Ko+Ra7Gw263TSNYJGXUBuraSXsEb9m7YPSsnSP6WL1W81B9GGkf0sXqt5qD6e2ncrWJ2r+7f85CpVnJmM4GaOX6jKey+0d1xWtlHN/gsDFORx2YlvVYcQeH/ACNYFWqyyKccOFCSRyW7jO47j9aditcXG6l7pl9BB7RvIaLs18ZwuEiblC6p614v4UI6ZfQQe0byGklsum4Cnka3s8gktS45gH54pT1v5j5D+F42ONheNTrv6q7bHrNh21gU0tDWGXUxEluPrIt+i17d58BTq6kMcRYUktIxJKqmhXSTgOCyjLzSasg+0LHxBoewOLMUqSr8qNkcdakEe6mJplwG3DzjlDxns46+96WletW1wr4Y+ldu17OdvHP1r0vh5g6K67VYBh1EXHhSf0u/P19jH53pg6PsocNk6Ek3KAxn7B1R4WpfaXfn6+xj870qsl0XBXpmm182u2DdcUErvp06T/3Y3rQ++ksu+nXpNS+TH6DCf+Qo2772Lx+1A2fcy+H3pJ0z9C+7FdcHukpYUz9C+7FdcHukq2+7hvL1FVWHfr5+hrjTR/C/1vyUsaZ2mj+F/rfkpY16x7hfP1Nev+/by9BT+zH/AHdhvZJSv0h5pNg5zKg/u8pJUj6LHayHm5x0dVNDMf8Ad2G9kla+LwaTI0cqh0YWKkXBpQlwYJmPLNOJLcTwqOeN1eaq3c2c8Z8A37M60RPGjYnVPOR9Vukdt6Ic7tF7wa02DvJFvKb3Xq+uPHr30A08V47hN28UhZJbd9+416IzfzgixsImhPQynep5VI/9epSdzAzj+B4q7G0UgZXHUCUNue4t9o1KSXFoyPhBkU+t7xJEy5wa2858NweLmXnYsPtcb8ar5Ix3ATxy7wjAkdG4+BNGWfuQi4GJjFyos4H1d4bs236OqgKmtu4liHhg1i76F7W6JHXUPWm6uX8OU4ThU1bX+UL9Vt9+ilpnFlMYnEPKvyTYL1AWB7d9Zlc1GC0WFiwNWX21JLtAjAADf41byPheFxEcY+k6917nwBol0j+ki9VvNVrMXN4p/eZRYkWQHmO9rdO4dtVdI/pIvVbzVUZQ90AOWaLFs0OzXdhvYg+Wd1B1NDGYPhcm6g38DGR1qoYe6lfTiyP83i9nH5BXL9tOlhyNd2GgkMqHmMfPNJ6irR3iAuIdD9NNnSVN/cTVHOzIJw0xZR+yckqeQcpTs5OisWKUqQykqw3EGxHURRTATxbjxpZGXsbkFhvU0Y6R8YC0UIO0azHtsF9zUPZtQa+LhH+tT93jfhWfLMzksxLMd5JJJ7TRlo/yKdY4pxYWKp03+U3Vyd9VMBb2+M/7NFRs1/fBwOYPgB+fOuvSP6WL1W81B1GOkf0sXqt5qDqnadytU7V/dv8AnIUzso4PhcmavKIY2HWqhvwpZU4clC+HiB3cHH5BSmyhheCleP6jMO47PChrF97L8c0w23FgRS/DH1H1oz0c426SQn6JDjtFj4gd9Z2mX0EHtG8hqnmTjODxijkkBQ9u0eIFXNMvoIPaN5DUWTTeA9d/8UdYzdps4j/zu/nP1pT019DXoJ/aJ5KVFNfQ16Cf2ieSi7/uD5VHZ/fitbSjgeEyc7csTI/jqnwaklXpDK2C4eCWE/4iOvepAPfXnBlsbHeN/wCNUbNfKFeh9av2mmHDdR6U0dDeUbpPhydxWQfaGq3lXvrE0u/P19jH53qpowyhwWUUUnZKrxnrtrL4r41b0u/P19jH53qQTTeZ6jNcL6rLHQ4oJXfT6z1whlybOo3iPW+5Z/ctIVd9eleDDJqsLgixHOCLEVDaDaWRun9VPZq6lkXr/deaaY2hrEgS4iPlZY2H2SQfNQVnBkdsJiZIHHyTxT9ZT8lu0eN6rYDKEkDiWF2RxezKdu3eOkdFHSoJoiAeNAQv2EoZhwpjaaP4X+t+SljWhlLG4jEj4ROzyKDqBm3A21tUcm4X2dHRWfXrePsowhPCvXMnayFwONOfCY6WDIMc0FuESFGFxcWBGtsPRc0ucVn/AI6TfiGX1Aq+4Xps5oYdZMlQRuLq8IVhzhgQR3GkvnBkN8HiGgkB2HityMv0WHX77igbTs2d1YDOaPvDIqIyk4xinpmvlMYnBwzA3LIobbc6wGq1+m4NKjSjk+OHH/srDXRXcDkYlgTbkuAD235awcl5w4jCgjDzPGG2kAixPPYgi/TVPFYp5XMkjF3Y3LMbk9tWwWhilLg7qpuLxZogmN9cYfDtIwRBdjew6hf3CuaYOivNRmk+GyrZFDCO/wBIkWZh/pAJF+W/RUqFxfdm+lRmp29h2iamOKatCGc2akAVpkBRtuxSAp+yRs7LVzUpTbuyuMGmV9EkkLaxnAoCRLtbptTEzfzSgVVlKl238cggdSgAd96lSml+7KowazWw4Y5JGLqDjrRPWXlfNyLFFWl1rqCBZrb9tSpSZWKnKmtdJGkq6XGRVD4g4bmf7/8A1W/h4AiKi7lAUdQFhUqVJ5Xf3jmoRW0UJzGoHhXGJwyyKUkUMp3gi9CeVMyYF4yF1vyBgR4gnxqVKnDI6HCmqby3ilTLqCRXfknMrDizsGfoYi3coF6KUUAAAWA2ADk6KlSoyyM7e0c1O1gjiT2FAzWZlfNyLFMrS611BAs1t5vVD4g4bmf7/wD1XFSurPIowGNeezt5GLOgJ8KIIIQiKi7lAA6gLCsjH5n4eeRpXDazWvZrDdbdXFSoLIynKmrJII5VCuoIFdcGZGHRlddcMpBHH5QbirWcObMOOVUn1rISw1W1dpFqlSpGaQkMSciopbRRqVVQAaw/7J8FzS/7h/StzN7NiHAqyQa1nIJ1m1toFqlSutPI4wzEipLBGhyqgGtahHE6LsFI7SMJLuzMbSEC5NzYW3balSopI6e6cVJ40f3hmvrB6MsJDIkqcKHRlZf2h3qbjk6KuZezGw2NlE0+vrhQvFewsCSNnaalSpdvJnVqOaj2EeNOkYrN/snwXNL/ALh/SjEC2ypUqLyu/vHNSSJI/dGKx85M1YMcgE6nWUHVdTZh0X5R0G4oLyZo0wzylWeYqDu1kF9vKQgPdapUq6KaRUIBqiWGNnBIFGGUcysNPBHhihSKIllCHV22IJJ5d5rK/snwXNL/ALh/SpUqtZ5FGAxq1oIm3lRRTk3J64eFII76kYCrc3NhzmujLOQYMYmpiIw4G47ivSrDaKlSqwxB1A76sKgjSRuoAyto1w0b8R5gDfZrIbWtzpetrIWjTBpaRleU7DaRgR91QAe29SpRj3Euge0aDS3i1n2RRoiAAACwGwAcnRUqVKBo6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" name="Picture 2" descr="File:SciNet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57015"/>
            <a:ext cx="1872208" cy="5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4" name="Picture 8" descr="http://www.stage.utoronto.ca/wp-content/uploads/2010/08/SickKid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127813"/>
            <a:ext cx="1800000" cy="541547"/>
          </a:xfrm>
          <a:prstGeom prst="rect">
            <a:avLst/>
          </a:prstGeom>
          <a:noFill/>
        </p:spPr>
      </p:pic>
      <p:pic>
        <p:nvPicPr>
          <p:cNvPr id="459786" name="Picture 10" descr="http://t1.gstatic.com/images?q=tbn:ANd9GcSTlInIY7C5P4crYKNac_d8lzW0mEDDEJZjwCgrEwW0sJuHhLud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021288"/>
            <a:ext cx="1800000" cy="642039"/>
          </a:xfrm>
          <a:prstGeom prst="rect">
            <a:avLst/>
          </a:prstGeom>
          <a:noFill/>
        </p:spPr>
      </p:pic>
      <p:pic>
        <p:nvPicPr>
          <p:cNvPr id="1028" name="Picture 4" descr="http://www.ccquebec.ca/imports/_uploaded/image/logos/clume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165304"/>
            <a:ext cx="1876209" cy="619665"/>
          </a:xfrm>
          <a:prstGeom prst="rect">
            <a:avLst/>
          </a:prstGeom>
          <a:noFill/>
        </p:spPr>
      </p:pic>
      <p:pic>
        <p:nvPicPr>
          <p:cNvPr id="1030" name="Picture 6" descr="https://encrypted-tbn3.google.com/images?q=tbn:ANd9GcRQ-65UT6ag7Vy3Wcp_o3I-1-ec5XAzaCXsiC-xdX5BHqUF0D2a6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935" y="4581128"/>
            <a:ext cx="4121057" cy="720000"/>
          </a:xfrm>
          <a:prstGeom prst="rect">
            <a:avLst/>
          </a:prstGeom>
          <a:noFill/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516992"/>
            <a:ext cx="2124447" cy="14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4" name="Picture 6" descr="C:\Users\Chris\Desktop\Chris_laptop_backup_complete_2014_jan15\work\presentations\keystone_gpcr_conference_2014_April\Poster\workingDir\nsf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4509120"/>
            <a:ext cx="1224136" cy="1231510"/>
          </a:xfrm>
          <a:prstGeom prst="rect">
            <a:avLst/>
          </a:prstGeom>
          <a:noFill/>
        </p:spPr>
      </p:pic>
      <p:grpSp>
        <p:nvGrpSpPr>
          <p:cNvPr id="39" name="Group 38"/>
          <p:cNvGrpSpPr/>
          <p:nvPr/>
        </p:nvGrpSpPr>
        <p:grpSpPr>
          <a:xfrm>
            <a:off x="2450949" y="692696"/>
            <a:ext cx="1512168" cy="1521460"/>
            <a:chOff x="2123728" y="548680"/>
            <a:chExt cx="1512168" cy="1521460"/>
          </a:xfrm>
        </p:grpSpPr>
        <p:pic>
          <p:nvPicPr>
            <p:cNvPr id="36873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11761" y="548680"/>
              <a:ext cx="994909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2123728" y="170080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Drew Bennett</a:t>
              </a:r>
              <a:endParaRPr lang="en-CA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55976" y="692696"/>
            <a:ext cx="1512168" cy="1512168"/>
            <a:chOff x="2359508" y="2079635"/>
            <a:chExt cx="1512168" cy="1512168"/>
          </a:xfrm>
        </p:grpSpPr>
        <p:pic>
          <p:nvPicPr>
            <p:cNvPr id="36876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57642" y="2079635"/>
              <a:ext cx="909474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2359508" y="3222471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Jenny Hsu</a:t>
              </a:r>
              <a:endParaRPr lang="en-CA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52320" y="692696"/>
            <a:ext cx="1512168" cy="1521332"/>
            <a:chOff x="3995936" y="548680"/>
            <a:chExt cx="1512168" cy="1521332"/>
          </a:xfrm>
        </p:grpSpPr>
        <p:pic>
          <p:nvPicPr>
            <p:cNvPr id="36878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11960" y="548680"/>
              <a:ext cx="90240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3995936" y="1700680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Chris Madill</a:t>
              </a:r>
              <a:endParaRPr lang="en-CA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904656" y="692696"/>
            <a:ext cx="1512168" cy="1521460"/>
            <a:chOff x="2280807" y="3563724"/>
            <a:chExt cx="1512168" cy="1521460"/>
          </a:xfrm>
        </p:grpSpPr>
        <p:pic>
          <p:nvPicPr>
            <p:cNvPr id="36877" name="Picture 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496831" y="3563724"/>
              <a:ext cx="82944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/>
            <p:cNvSpPr txBox="1"/>
            <p:nvPr/>
          </p:nvSpPr>
          <p:spPr>
            <a:xfrm>
              <a:off x="2280807" y="471585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Loan Huynh</a:t>
              </a:r>
              <a:endParaRPr lang="en-CA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11760" y="2630377"/>
            <a:ext cx="1656184" cy="1499105"/>
            <a:chOff x="3851920" y="2073911"/>
            <a:chExt cx="1656184" cy="1499105"/>
          </a:xfrm>
        </p:grpSpPr>
        <p:pic>
          <p:nvPicPr>
            <p:cNvPr id="36879" name="Picture 1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12999" y="2073911"/>
              <a:ext cx="935065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3851920" y="320368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Sarah Rauscher</a:t>
              </a:r>
              <a:endParaRPr lang="en-CA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11960" y="2617314"/>
            <a:ext cx="1656184" cy="1525231"/>
            <a:chOff x="4004320" y="3559953"/>
            <a:chExt cx="1656184" cy="1525231"/>
          </a:xfrm>
        </p:grpSpPr>
        <p:pic>
          <p:nvPicPr>
            <p:cNvPr id="36881" name="Picture 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185834" y="3559953"/>
              <a:ext cx="105984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TextBox 31"/>
            <p:cNvSpPr txBox="1"/>
            <p:nvPr/>
          </p:nvSpPr>
          <p:spPr>
            <a:xfrm>
              <a:off x="4004320" y="4715852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Tom </a:t>
              </a:r>
              <a:r>
                <a:rPr lang="en-CA" dirty="0" err="1" smtClean="0"/>
                <a:t>Rodinger</a:t>
              </a:r>
              <a:endParaRPr lang="en-CA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760640" y="2621085"/>
            <a:ext cx="1691680" cy="1521460"/>
            <a:chOff x="5508104" y="548680"/>
            <a:chExt cx="1691680" cy="1521460"/>
          </a:xfrm>
        </p:grpSpPr>
        <p:sp>
          <p:nvSpPr>
            <p:cNvPr id="33" name="TextBox 32"/>
            <p:cNvSpPr txBox="1"/>
            <p:nvPr/>
          </p:nvSpPr>
          <p:spPr>
            <a:xfrm>
              <a:off x="5508104" y="1700808"/>
              <a:ext cx="169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Peter </a:t>
              </a:r>
              <a:r>
                <a:rPr lang="en-CA" dirty="0" err="1" smtClean="0"/>
                <a:t>Tieleman</a:t>
              </a:r>
              <a:endParaRPr lang="en-CA" dirty="0"/>
            </a:p>
          </p:txBody>
        </p:sp>
        <p:pic>
          <p:nvPicPr>
            <p:cNvPr id="36882" name="Picture 1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868144" y="548680"/>
              <a:ext cx="87552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2" name="Group 41"/>
          <p:cNvGrpSpPr/>
          <p:nvPr/>
        </p:nvGrpSpPr>
        <p:grpSpPr>
          <a:xfrm>
            <a:off x="7596336" y="2636912"/>
            <a:ext cx="1296144" cy="1499105"/>
            <a:chOff x="5796136" y="2073911"/>
            <a:chExt cx="1296144" cy="1499105"/>
          </a:xfrm>
        </p:grpSpPr>
        <p:sp>
          <p:nvSpPr>
            <p:cNvPr id="34" name="TextBox 33"/>
            <p:cNvSpPr txBox="1"/>
            <p:nvPr/>
          </p:nvSpPr>
          <p:spPr>
            <a:xfrm>
              <a:off x="5796136" y="320368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Chris Yip</a:t>
              </a:r>
              <a:endParaRPr lang="en-CA" dirty="0"/>
            </a:p>
          </p:txBody>
        </p:sp>
        <p:pic>
          <p:nvPicPr>
            <p:cNvPr id="36883" name="Picture 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868240" y="2073911"/>
              <a:ext cx="86400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8" name="Group 47"/>
          <p:cNvGrpSpPr/>
          <p:nvPr/>
        </p:nvGrpSpPr>
        <p:grpSpPr>
          <a:xfrm>
            <a:off x="395536" y="692696"/>
            <a:ext cx="1656184" cy="1518861"/>
            <a:chOff x="395536" y="548680"/>
            <a:chExt cx="1656184" cy="1518861"/>
          </a:xfrm>
        </p:grpSpPr>
        <p:pic>
          <p:nvPicPr>
            <p:cNvPr id="36870" name="Picture 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11560" y="548680"/>
              <a:ext cx="921600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TextBox 36"/>
            <p:cNvSpPr txBox="1"/>
            <p:nvPr/>
          </p:nvSpPr>
          <p:spPr>
            <a:xfrm>
              <a:off x="395536" y="1700966"/>
              <a:ext cx="1656184" cy="366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9000"/>
                </a:lnSpc>
                <a:tabLst>
                  <a:tab pos="656650" algn="l"/>
                  <a:tab pos="1313299" algn="l"/>
                </a:tabLst>
              </a:pPr>
              <a:r>
                <a:rPr lang="en-GB" dirty="0" smtClean="0">
                  <a:solidFill>
                    <a:srgbClr val="000000"/>
                  </a:solidFill>
                </a:rPr>
                <a:t>Angel </a:t>
              </a:r>
              <a:r>
                <a:rPr lang="en-GB" dirty="0" err="1" smtClean="0">
                  <a:solidFill>
                    <a:srgbClr val="000000"/>
                  </a:solidFill>
                </a:rPr>
                <a:t>García</a:t>
              </a:r>
              <a:endParaRPr lang="en-GB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95536" y="2645506"/>
            <a:ext cx="1656184" cy="1503574"/>
            <a:chOff x="395536" y="2075977"/>
            <a:chExt cx="1656184" cy="1503574"/>
          </a:xfrm>
        </p:grpSpPr>
        <p:pic>
          <p:nvPicPr>
            <p:cNvPr id="36869" name="Picture 5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11560" y="2075977"/>
              <a:ext cx="853835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395536" y="3212976"/>
              <a:ext cx="1656184" cy="366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9000"/>
                </a:lnSpc>
                <a:tabLst>
                  <a:tab pos="656650" algn="l"/>
                  <a:tab pos="1313299" algn="l"/>
                </a:tabLst>
              </a:pPr>
              <a:r>
                <a:rPr lang="en-GB" dirty="0" err="1" smtClean="0">
                  <a:solidFill>
                    <a:srgbClr val="000000"/>
                  </a:solidFill>
                </a:rPr>
                <a:t>Régis</a:t>
              </a:r>
              <a:r>
                <a:rPr lang="en-GB" dirty="0" smtClean="0">
                  <a:solidFill>
                    <a:srgbClr val="000000"/>
                  </a:solidFill>
                </a:rPr>
                <a:t> </a:t>
              </a:r>
              <a:r>
                <a:rPr lang="en-GB" dirty="0" err="1" smtClean="0">
                  <a:solidFill>
                    <a:srgbClr val="000000"/>
                  </a:solidFill>
                </a:rPr>
                <a:t>Pomès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med" advTm="593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57443" y="3095285"/>
            <a:ext cx="4248472" cy="174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 rot="5400000">
            <a:off x="4516754" y="675935"/>
            <a:ext cx="1008112" cy="3489907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50000">
                <a:srgbClr val="FF0000">
                  <a:alpha val="68000"/>
                </a:srgbClr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 rot="5400000">
            <a:off x="4516754" y="1107983"/>
            <a:ext cx="1008112" cy="3489907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50000">
                <a:srgbClr val="FFFF00">
                  <a:alpha val="68000"/>
                </a:srgbClr>
              </a:gs>
              <a:gs pos="100000">
                <a:srgbClr val="FFFF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Freeform 7"/>
          <p:cNvSpPr/>
          <p:nvPr/>
        </p:nvSpPr>
        <p:spPr>
          <a:xfrm rot="10800000">
            <a:off x="6405724" y="2060848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rgbClr val="FF00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8"/>
          <p:cNvSpPr/>
          <p:nvPr/>
        </p:nvSpPr>
        <p:spPr>
          <a:xfrm rot="10800000">
            <a:off x="6405724" y="2564904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 rot="10800000">
            <a:off x="6405724" y="3068960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sp>
        <p:nvSpPr>
          <p:cNvPr id="11" name="Freeform 10"/>
          <p:cNvSpPr/>
          <p:nvPr/>
        </p:nvSpPr>
        <p:spPr>
          <a:xfrm rot="10800000">
            <a:off x="6405724" y="3573016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 11"/>
          <p:cNvSpPr/>
          <p:nvPr/>
        </p:nvSpPr>
        <p:spPr>
          <a:xfrm rot="10800000">
            <a:off x="6405724" y="4077072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 12"/>
          <p:cNvSpPr/>
          <p:nvPr/>
        </p:nvSpPr>
        <p:spPr>
          <a:xfrm rot="10800000">
            <a:off x="6405724" y="4581128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 rot="10800000">
            <a:off x="6405724" y="5085184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 14"/>
          <p:cNvSpPr/>
          <p:nvPr/>
        </p:nvSpPr>
        <p:spPr>
          <a:xfrm rot="10800000">
            <a:off x="6405724" y="5589240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3" name="Group 22"/>
          <p:cNvGrpSpPr/>
          <p:nvPr/>
        </p:nvGrpSpPr>
        <p:grpSpPr>
          <a:xfrm>
            <a:off x="7605464" y="1628800"/>
            <a:ext cx="1143000" cy="4680520"/>
            <a:chOff x="2449126" y="1628800"/>
            <a:chExt cx="1143000" cy="468052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584014" y="1844824"/>
              <a:ext cx="0" cy="4248472"/>
            </a:xfrm>
            <a:prstGeom prst="line">
              <a:avLst/>
            </a:prstGeom>
            <a:ln w="3810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itle 1"/>
            <p:cNvSpPr txBox="1">
              <a:spLocks/>
            </p:cNvSpPr>
            <p:nvPr/>
          </p:nvSpPr>
          <p:spPr>
            <a:xfrm rot="16200000">
              <a:off x="680366" y="3397560"/>
              <a:ext cx="468052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Order parameter</a:t>
              </a:r>
              <a:endPara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1606" y="2618310"/>
            <a:ext cx="1622122" cy="23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475656" y="6453336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 smtClean="0"/>
              <a:t>G.M. </a:t>
            </a:r>
            <a:r>
              <a:rPr lang="en-CA" sz="1400" dirty="0" err="1" smtClean="0"/>
              <a:t>Torrie</a:t>
            </a:r>
            <a:r>
              <a:rPr lang="en-CA" sz="1400" dirty="0" smtClean="0"/>
              <a:t>, J.P. </a:t>
            </a:r>
            <a:r>
              <a:rPr lang="en-CA" sz="1400" dirty="0" err="1" smtClean="0"/>
              <a:t>Valleau</a:t>
            </a:r>
            <a:r>
              <a:rPr lang="en-CA" sz="1400" dirty="0" smtClean="0"/>
              <a:t>, </a:t>
            </a:r>
            <a:r>
              <a:rPr lang="en-CA" sz="1400" i="1" dirty="0" smtClean="0"/>
              <a:t>J. </a:t>
            </a:r>
            <a:r>
              <a:rPr lang="en-CA" sz="1400" i="1" dirty="0" err="1" smtClean="0"/>
              <a:t>Comput</a:t>
            </a:r>
            <a:r>
              <a:rPr lang="en-CA" sz="1400" i="1" dirty="0" smtClean="0"/>
              <a:t>. Phys.</a:t>
            </a:r>
            <a:r>
              <a:rPr lang="en-CA" sz="1400" dirty="0" smtClean="0"/>
              <a:t>, </a:t>
            </a:r>
            <a:r>
              <a:rPr lang="en-CA" sz="1400" b="1" dirty="0" smtClean="0"/>
              <a:t>1977</a:t>
            </a:r>
            <a:r>
              <a:rPr lang="en-CA" sz="1400" dirty="0" smtClean="0"/>
              <a:t>, 23(2):187-199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CA" dirty="0" smtClean="0"/>
              <a:t>Umbrella sampling</a:t>
            </a:r>
            <a:endParaRPr lang="en-CA" dirty="0"/>
          </a:p>
        </p:txBody>
      </p:sp>
      <p:sp>
        <p:nvSpPr>
          <p:cNvPr id="19" name="Freeform 18"/>
          <p:cNvSpPr/>
          <p:nvPr/>
        </p:nvSpPr>
        <p:spPr>
          <a:xfrm rot="10800000">
            <a:off x="6394774" y="1556792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 24"/>
          <p:cNvSpPr/>
          <p:nvPr/>
        </p:nvSpPr>
        <p:spPr>
          <a:xfrm rot="10800000">
            <a:off x="6418083" y="1136788"/>
            <a:ext cx="874341" cy="636028"/>
          </a:xfrm>
          <a:custGeom>
            <a:avLst/>
            <a:gdLst>
              <a:gd name="connsiteX0" fmla="*/ 3270739 w 3312942"/>
              <a:gd name="connsiteY0" fmla="*/ 0 h 2166425"/>
              <a:gd name="connsiteX1" fmla="*/ 7034 w 3312942"/>
              <a:gd name="connsiteY1" fmla="*/ 1139483 h 2166425"/>
              <a:gd name="connsiteX2" fmla="*/ 3312942 w 3312942"/>
              <a:gd name="connsiteY2" fmla="*/ 2166425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2942" h="2166425">
                <a:moveTo>
                  <a:pt x="3270739" y="0"/>
                </a:moveTo>
                <a:cubicBezTo>
                  <a:pt x="1635369" y="389206"/>
                  <a:pt x="0" y="778412"/>
                  <a:pt x="7034" y="1139483"/>
                </a:cubicBezTo>
                <a:cubicBezTo>
                  <a:pt x="14068" y="1500554"/>
                  <a:pt x="1663505" y="1833489"/>
                  <a:pt x="3312942" y="2166425"/>
                </a:cubicBezTo>
              </a:path>
            </a:pathLst>
          </a:custGeo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</p:cSld>
  <p:clrMapOvr>
    <a:masterClrMapping/>
  </p:clrMapOvr>
  <p:transition advTm="30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1214E-7 L 0.13802 -0.2379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02 -0.23792 L 0.13802 -0.1539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766"/>
            <a:ext cx="8229600" cy="1143000"/>
          </a:xfrm>
        </p:spPr>
        <p:txBody>
          <a:bodyPr/>
          <a:lstStyle/>
          <a:p>
            <a:pPr algn="l"/>
            <a:r>
              <a:rPr lang="en-CA" dirty="0" smtClean="0"/>
              <a:t>1. Problems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116831"/>
          </a:xfrm>
        </p:spPr>
        <p:txBody>
          <a:bodyPr>
            <a:normAutofit/>
          </a:bodyPr>
          <a:lstStyle/>
          <a:p>
            <a:pPr marL="514350" indent="-514350"/>
            <a:r>
              <a:rPr lang="en-CA" dirty="0" smtClean="0"/>
              <a:t>Sampling convergence</a:t>
            </a:r>
          </a:p>
          <a:p>
            <a:pPr marL="514350" indent="-514350"/>
            <a:r>
              <a:rPr lang="en-CA" dirty="0" smtClean="0"/>
              <a:t>Force field accuracy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44511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Progress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5445224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Systematic sampling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errors</a:t>
            </a: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989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98" y="1493554"/>
            <a:ext cx="9000000" cy="524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716016" y="1412776"/>
            <a:ext cx="4427984" cy="2592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4716016" y="4221088"/>
            <a:ext cx="4427984" cy="2592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816424" cy="246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 descr="indolicidin_sequence (1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692696"/>
            <a:ext cx="573168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2123728" y="1523741"/>
            <a:ext cx="2088232" cy="1584176"/>
            <a:chOff x="2123728" y="1064025"/>
            <a:chExt cx="2088232" cy="1584176"/>
          </a:xfrm>
        </p:grpSpPr>
        <p:sp>
          <p:nvSpPr>
            <p:cNvPr id="18" name="Rectangle 17"/>
            <p:cNvSpPr/>
            <p:nvPr/>
          </p:nvSpPr>
          <p:spPr>
            <a:xfrm>
              <a:off x="2123728" y="1064025"/>
              <a:ext cx="432048" cy="1584176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55776" y="1064025"/>
              <a:ext cx="1656184" cy="1584176"/>
            </a:xfrm>
            <a:prstGeom prst="rect">
              <a:avLst/>
            </a:prstGeom>
            <a:solidFill>
              <a:srgbClr val="00B0F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6577607"/>
            <a:ext cx="8361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C. Neale, J.C.Y. Hsu, C.M. Yip, R. </a:t>
            </a:r>
            <a:r>
              <a:rPr lang="en-CA" sz="1400" dirty="0" err="1" smtClean="0"/>
              <a:t>Pomès</a:t>
            </a:r>
            <a:r>
              <a:rPr lang="en-CA" sz="1400" dirty="0" smtClean="0"/>
              <a:t>, </a:t>
            </a:r>
            <a:r>
              <a:rPr lang="en-CA" sz="1400" i="1" dirty="0" err="1" smtClean="0"/>
              <a:t>Biophys</a:t>
            </a:r>
            <a:r>
              <a:rPr lang="en-CA" sz="1400" i="1" dirty="0" smtClean="0"/>
              <a:t>. J.</a:t>
            </a:r>
            <a:r>
              <a:rPr lang="en-CA" sz="1400" dirty="0" smtClean="0"/>
              <a:t>, </a:t>
            </a:r>
            <a:r>
              <a:rPr lang="en-CA" sz="1400" b="1" dirty="0" smtClean="0"/>
              <a:t>2014</a:t>
            </a:r>
            <a:r>
              <a:rPr lang="en-CA" sz="1400" dirty="0" smtClean="0"/>
              <a:t>, 106(8):L29-L31</a:t>
            </a:r>
          </a:p>
        </p:txBody>
      </p:sp>
      <p:sp>
        <p:nvSpPr>
          <p:cNvPr id="14" name="Title 23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err="1" smtClean="0"/>
              <a:t>Indolicidin-bilayer</a:t>
            </a:r>
            <a:r>
              <a:rPr lang="en-CA" dirty="0" smtClean="0"/>
              <a:t> binding</a:t>
            </a:r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72008" y="1268760"/>
            <a:ext cx="4427984" cy="2592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oup 30"/>
          <p:cNvGrpSpPr/>
          <p:nvPr/>
        </p:nvGrpSpPr>
        <p:grpSpPr>
          <a:xfrm>
            <a:off x="4184250" y="1526349"/>
            <a:ext cx="4722019" cy="2212484"/>
            <a:chOff x="4170395" y="1740317"/>
            <a:chExt cx="4722019" cy="2212484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4845707" y="1740317"/>
              <a:ext cx="4046707" cy="1913096"/>
              <a:chOff x="11" y="501"/>
              <a:chExt cx="6718" cy="3098"/>
            </a:xfrm>
          </p:grpSpPr>
          <p:grpSp>
            <p:nvGrpSpPr>
              <p:cNvPr id="26" name="Group 25"/>
              <p:cNvGrpSpPr>
                <a:grpSpLocks/>
              </p:cNvGrpSpPr>
              <p:nvPr/>
            </p:nvGrpSpPr>
            <p:grpSpPr bwMode="auto">
              <a:xfrm>
                <a:off x="11" y="501"/>
                <a:ext cx="6335" cy="3098"/>
                <a:chOff x="11" y="501"/>
                <a:chExt cx="6335" cy="3098"/>
              </a:xfrm>
            </p:grpSpPr>
            <p:pic>
              <p:nvPicPr>
                <p:cNvPr id="28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1" y="501"/>
                  <a:ext cx="6336" cy="309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pic>
              <p:nvPicPr>
                <p:cNvPr id="29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010" y="552"/>
                  <a:ext cx="1291" cy="41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</p:grpSp>
          <p:sp>
            <p:nvSpPr>
              <p:cNvPr id="27" name="Text Box 5"/>
              <p:cNvSpPr txBox="1">
                <a:spLocks noChangeArrowheads="1"/>
              </p:cNvSpPr>
              <p:nvPr/>
            </p:nvSpPr>
            <p:spPr bwMode="auto">
              <a:xfrm>
                <a:off x="4920" y="863"/>
                <a:ext cx="1809" cy="7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pPr>
                  <a:lnSpc>
                    <a:spcPct val="98000"/>
                  </a:lnSpc>
                  <a:tabLst>
                    <a:tab pos="656650" algn="l"/>
                    <a:tab pos="1313299" algn="l"/>
                  </a:tabLst>
                </a:pPr>
                <a:r>
                  <a:rPr lang="en-GB" b="1" dirty="0">
                    <a:solidFill>
                      <a:srgbClr val="000000"/>
                    </a:solidFill>
                  </a:rPr>
                  <a:t>100nm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4170395" y="3645024"/>
              <a:ext cx="4608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CA" sz="1400" dirty="0" smtClean="0"/>
                <a:t>T. </a:t>
              </a:r>
              <a:r>
                <a:rPr lang="en-CA" sz="1400" dirty="0" err="1" smtClean="0"/>
                <a:t>Beveridge</a:t>
              </a:r>
              <a:r>
                <a:rPr lang="en-CA" sz="1400" dirty="0" smtClean="0"/>
                <a:t>, </a:t>
              </a:r>
              <a:r>
                <a:rPr lang="en-CA" sz="1400" i="1" dirty="0" smtClean="0"/>
                <a:t>J. </a:t>
              </a:r>
              <a:r>
                <a:rPr lang="en-CA" sz="1400" i="1" dirty="0" err="1" smtClean="0"/>
                <a:t>Bacteriol</a:t>
              </a:r>
              <a:r>
                <a:rPr lang="en-CA" sz="1400" i="1" dirty="0" smtClean="0"/>
                <a:t>.</a:t>
              </a:r>
              <a:r>
                <a:rPr lang="en-CA" sz="1400" dirty="0" smtClean="0"/>
                <a:t>, </a:t>
              </a:r>
              <a:r>
                <a:rPr lang="en-CA" sz="1400" b="1" dirty="0" smtClean="0"/>
                <a:t>1999</a:t>
              </a:r>
              <a:r>
                <a:rPr lang="en-CA" sz="1400" dirty="0" smtClean="0"/>
                <a:t>, 181(16):4725-4733</a:t>
              </a:r>
            </a:p>
          </p:txBody>
        </p:sp>
      </p:grpSp>
      <p:pic>
        <p:nvPicPr>
          <p:cNvPr id="15" name="Picture 2" descr="C:\Users\Chris\Desktop\IndoSamp Letter - final package pre-proof\New cover art\final version\Pomes_cover_smalle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1517428"/>
            <a:ext cx="3816424" cy="493590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4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124744"/>
            <a:ext cx="82296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Why do these simulations take so long to converge?</a:t>
            </a:r>
            <a:endParaRPr kumimoji="0" lang="en-CA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509120"/>
            <a:ext cx="8352928" cy="2088232"/>
          </a:xfrm>
        </p:spPr>
        <p:txBody>
          <a:bodyPr/>
          <a:lstStyle/>
          <a:p>
            <a:r>
              <a:rPr lang="en-CA" sz="4400" dirty="0" smtClean="0"/>
              <a:t>Peptide conformational change</a:t>
            </a:r>
          </a:p>
          <a:p>
            <a:r>
              <a:rPr lang="en-CA" sz="4400" dirty="0" err="1" smtClean="0"/>
              <a:t>Bilayer</a:t>
            </a:r>
            <a:r>
              <a:rPr lang="en-CA" sz="4400" dirty="0" smtClean="0"/>
              <a:t> reorganization</a:t>
            </a:r>
            <a:endParaRPr lang="en-CA" sz="4400" dirty="0"/>
          </a:p>
        </p:txBody>
      </p:sp>
    </p:spTree>
  </p:cSld>
  <p:clrMapOvr>
    <a:masterClrMapping/>
  </p:clrMapOvr>
  <p:transition advTm="1488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00" y="2404652"/>
            <a:ext cx="9000000" cy="23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3059832" y="1196752"/>
            <a:ext cx="3215007" cy="759964"/>
            <a:chOff x="395535" y="5981404"/>
            <a:chExt cx="3215007" cy="75996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699521" y="5677418"/>
              <a:ext cx="759964" cy="136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1907704" y="6021288"/>
              <a:ext cx="1702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err="1" smtClean="0"/>
                <a:t>arginine</a:t>
              </a:r>
              <a:endParaRPr lang="en-CA" sz="3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803" y="2876627"/>
            <a:ext cx="2893707" cy="2856629"/>
            <a:chOff x="28803" y="2876627"/>
            <a:chExt cx="2893707" cy="2856629"/>
          </a:xfrm>
        </p:grpSpPr>
        <p:grpSp>
          <p:nvGrpSpPr>
            <p:cNvPr id="54" name="top lipids staying"/>
            <p:cNvGrpSpPr/>
            <p:nvPr/>
          </p:nvGrpSpPr>
          <p:grpSpPr>
            <a:xfrm>
              <a:off x="28803" y="2876627"/>
              <a:ext cx="2887013" cy="1380315"/>
              <a:chOff x="28803" y="2388069"/>
              <a:chExt cx="2887013" cy="1380315"/>
            </a:xfrm>
          </p:grpSpPr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14001" y="238929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46049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03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2077" y="239476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55" name="bottom lipids"/>
            <p:cNvGrpSpPr/>
            <p:nvPr/>
          </p:nvGrpSpPr>
          <p:grpSpPr>
            <a:xfrm>
              <a:off x="35497" y="4349606"/>
              <a:ext cx="2887013" cy="1383650"/>
              <a:chOff x="35497" y="3861048"/>
              <a:chExt cx="2887013" cy="1383650"/>
            </a:xfrm>
          </p:grpSpPr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005197" y="386227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452743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35497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504269" y="386774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5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547665" y="3871076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6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005889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59" name="Rectangle 58"/>
          <p:cNvSpPr/>
          <p:nvPr/>
        </p:nvSpPr>
        <p:spPr>
          <a:xfrm>
            <a:off x="108520" y="6453336"/>
            <a:ext cx="8783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C. Neale, W.F.D. Bennett, D.P. </a:t>
            </a:r>
            <a:r>
              <a:rPr lang="en-CA" sz="1400" dirty="0" err="1" smtClean="0"/>
              <a:t>Tieleman</a:t>
            </a:r>
            <a:r>
              <a:rPr lang="en-CA" sz="1400" dirty="0" smtClean="0"/>
              <a:t>, R. </a:t>
            </a:r>
            <a:r>
              <a:rPr lang="en-CA" sz="1400" dirty="0" err="1" smtClean="0"/>
              <a:t>Pomès</a:t>
            </a:r>
            <a:r>
              <a:rPr lang="en-CA" sz="1400" dirty="0" smtClean="0"/>
              <a:t>, </a:t>
            </a:r>
            <a:r>
              <a:rPr lang="en-CA" sz="1400" i="1" dirty="0" smtClean="0"/>
              <a:t>J. Chem. Theory </a:t>
            </a:r>
            <a:r>
              <a:rPr lang="en-CA" sz="1400" i="1" dirty="0" err="1" smtClean="0"/>
              <a:t>Comput</a:t>
            </a:r>
            <a:r>
              <a:rPr lang="en-CA" sz="1400" i="1" dirty="0" smtClean="0"/>
              <a:t>.</a:t>
            </a:r>
            <a:r>
              <a:rPr lang="en-CA" sz="1400" dirty="0" smtClean="0"/>
              <a:t>, </a:t>
            </a:r>
            <a:r>
              <a:rPr lang="en-CA" sz="1400" b="1" dirty="0" smtClean="0"/>
              <a:t>2011</a:t>
            </a:r>
            <a:r>
              <a:rPr lang="en-CA" sz="1400" dirty="0" smtClean="0"/>
              <a:t>, 7(12):4175-4188.</a:t>
            </a:r>
          </a:p>
        </p:txBody>
      </p:sp>
      <p:sp>
        <p:nvSpPr>
          <p:cNvPr id="60" name="Title 2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err="1" smtClean="0"/>
              <a:t>Bilayer</a:t>
            </a:r>
            <a:r>
              <a:rPr lang="en-CA" dirty="0" smtClean="0"/>
              <a:t> reorganization</a:t>
            </a:r>
            <a:endParaRPr lang="en-CA" dirty="0"/>
          </a:p>
        </p:txBody>
      </p:sp>
      <p:grpSp>
        <p:nvGrpSpPr>
          <p:cNvPr id="40" name="Group 39"/>
          <p:cNvGrpSpPr/>
          <p:nvPr/>
        </p:nvGrpSpPr>
        <p:grpSpPr>
          <a:xfrm>
            <a:off x="3079264" y="2876627"/>
            <a:ext cx="2893707" cy="2856629"/>
            <a:chOff x="28803" y="2876627"/>
            <a:chExt cx="2893707" cy="2856629"/>
          </a:xfrm>
        </p:grpSpPr>
        <p:grpSp>
          <p:nvGrpSpPr>
            <p:cNvPr id="41" name="top lipids staying"/>
            <p:cNvGrpSpPr/>
            <p:nvPr/>
          </p:nvGrpSpPr>
          <p:grpSpPr>
            <a:xfrm>
              <a:off x="28803" y="2876627"/>
              <a:ext cx="2887013" cy="1380315"/>
              <a:chOff x="28803" y="2388069"/>
              <a:chExt cx="2887013" cy="1380315"/>
            </a:xfrm>
          </p:grpSpPr>
          <p:pic>
            <p:nvPicPr>
              <p:cNvPr id="63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14001" y="238929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4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46049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5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03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6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2077" y="239476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2" name="bottom lipids"/>
            <p:cNvGrpSpPr/>
            <p:nvPr/>
          </p:nvGrpSpPr>
          <p:grpSpPr>
            <a:xfrm>
              <a:off x="35497" y="4349606"/>
              <a:ext cx="2887013" cy="1383650"/>
              <a:chOff x="35497" y="3861048"/>
              <a:chExt cx="2887013" cy="1383650"/>
            </a:xfrm>
          </p:grpSpPr>
          <p:pic>
            <p:nvPicPr>
              <p:cNvPr id="46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005197" y="386227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452743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35497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9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504269" y="386774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547665" y="3871076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005889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67" name="Group 66"/>
          <p:cNvGrpSpPr/>
          <p:nvPr/>
        </p:nvGrpSpPr>
        <p:grpSpPr>
          <a:xfrm>
            <a:off x="6228184" y="2872692"/>
            <a:ext cx="2893707" cy="2856629"/>
            <a:chOff x="28803" y="2876627"/>
            <a:chExt cx="2893707" cy="2856629"/>
          </a:xfrm>
        </p:grpSpPr>
        <p:grpSp>
          <p:nvGrpSpPr>
            <p:cNvPr id="68" name="top lipids staying"/>
            <p:cNvGrpSpPr/>
            <p:nvPr/>
          </p:nvGrpSpPr>
          <p:grpSpPr>
            <a:xfrm>
              <a:off x="28803" y="2876627"/>
              <a:ext cx="2887013" cy="1380315"/>
              <a:chOff x="28803" y="2388069"/>
              <a:chExt cx="2887013" cy="1380315"/>
            </a:xfrm>
          </p:grpSpPr>
          <p:pic>
            <p:nvPicPr>
              <p:cNvPr id="79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14001" y="238929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0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46049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1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03" y="2388069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2077" y="2394762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9" name="bottom lipids"/>
            <p:cNvGrpSpPr/>
            <p:nvPr/>
          </p:nvGrpSpPr>
          <p:grpSpPr>
            <a:xfrm>
              <a:off x="35497" y="4349606"/>
              <a:ext cx="2887013" cy="1383650"/>
              <a:chOff x="35497" y="3861048"/>
              <a:chExt cx="2887013" cy="1383650"/>
            </a:xfrm>
          </p:grpSpPr>
          <p:pic>
            <p:nvPicPr>
              <p:cNvPr id="73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005197" y="386227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2452743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5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35497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6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504269" y="3867741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547665" y="3871076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0800000">
                <a:off x="1005889" y="3861048"/>
                <a:ext cx="469767" cy="137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58" name="cover bottom right"/>
          <p:cNvSpPr/>
          <p:nvPr/>
        </p:nvSpPr>
        <p:spPr>
          <a:xfrm>
            <a:off x="6048672" y="2420888"/>
            <a:ext cx="3059832" cy="37444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cover bottom middle"/>
          <p:cNvSpPr/>
          <p:nvPr/>
        </p:nvSpPr>
        <p:spPr>
          <a:xfrm>
            <a:off x="3024336" y="2492896"/>
            <a:ext cx="3059832" cy="35283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cover bottom left"/>
          <p:cNvSpPr/>
          <p:nvPr/>
        </p:nvSpPr>
        <p:spPr>
          <a:xfrm>
            <a:off x="0" y="2420888"/>
            <a:ext cx="3059832" cy="35283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</p:cSld>
  <p:clrMapOvr>
    <a:masterClrMapping/>
  </p:clrMapOvr>
  <p:transition advTm="117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3" name="Group 21"/>
          <p:cNvGrpSpPr/>
          <p:nvPr/>
        </p:nvGrpSpPr>
        <p:grpSpPr>
          <a:xfrm>
            <a:off x="1475656" y="2351314"/>
            <a:ext cx="5760640" cy="4029534"/>
            <a:chOff x="1475656" y="2351314"/>
            <a:chExt cx="5760640" cy="4029534"/>
          </a:xfrm>
        </p:grpSpPr>
        <p:pic>
          <p:nvPicPr>
            <p:cNvPr id="2" name="Picture 1" descr="figure_2.tif"/>
            <p:cNvPicPr>
              <a:picLocks noChangeAspect="1"/>
            </p:cNvPicPr>
            <p:nvPr/>
          </p:nvPicPr>
          <p:blipFill>
            <a:blip r:embed="rId3" cstate="print"/>
            <a:srcRect t="6724"/>
            <a:stretch>
              <a:fillRect/>
            </a:stretch>
          </p:blipFill>
          <p:spPr>
            <a:xfrm>
              <a:off x="1475656" y="2351314"/>
              <a:ext cx="5745938" cy="40295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36096" y="249289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water</a:t>
              </a:r>
              <a:endParaRPr lang="en-CA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27784" y="2494637"/>
              <a:ext cx="93610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Bilayer</a:t>
              </a:r>
            </a:p>
            <a:p>
              <a:r>
                <a:rPr lang="en-CA" dirty="0" smtClean="0"/>
                <a:t>center</a:t>
              </a:r>
              <a:endParaRPr lang="en-CA" dirty="0"/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5470907" y="2366456"/>
            <a:ext cx="3493581" cy="3096184"/>
            <a:chOff x="5470907" y="2366456"/>
            <a:chExt cx="3493581" cy="3096184"/>
          </a:xfrm>
        </p:grpSpPr>
        <p:sp>
          <p:nvSpPr>
            <p:cNvPr id="13" name="Up Arrow 12"/>
            <p:cNvSpPr/>
            <p:nvPr/>
          </p:nvSpPr>
          <p:spPr>
            <a:xfrm rot="16200000">
              <a:off x="6335003" y="2880232"/>
              <a:ext cx="360040" cy="2088232"/>
            </a:xfrm>
            <a:prstGeom prst="upArrow">
              <a:avLst>
                <a:gd name="adj1" fmla="val 1921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329" r="72460" b="49642"/>
            <a:stretch>
              <a:fillRect/>
            </a:stretch>
          </p:blipFill>
          <p:spPr bwMode="auto">
            <a:xfrm>
              <a:off x="7380312" y="2366456"/>
              <a:ext cx="1584176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7665" r="39124" b="49642"/>
            <a:stretch>
              <a:fillRect/>
            </a:stretch>
          </p:blipFill>
          <p:spPr bwMode="auto">
            <a:xfrm>
              <a:off x="7380312" y="4022640"/>
              <a:ext cx="1584176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26"/>
          <p:cNvGrpSpPr/>
          <p:nvPr/>
        </p:nvGrpSpPr>
        <p:grpSpPr>
          <a:xfrm>
            <a:off x="179512" y="1756752"/>
            <a:ext cx="3240360" cy="4990728"/>
            <a:chOff x="179512" y="1756752"/>
            <a:chExt cx="3240360" cy="4990728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18848" t="11400" r="14991" b="8803"/>
            <a:stretch>
              <a:fillRect/>
            </a:stretch>
          </p:blipFill>
          <p:spPr bwMode="auto">
            <a:xfrm>
              <a:off x="183944" y="1756752"/>
              <a:ext cx="1020664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13708" t="7642" r="14991" b="8296"/>
            <a:stretch>
              <a:fillRect/>
            </a:stretch>
          </p:blipFill>
          <p:spPr bwMode="auto">
            <a:xfrm>
              <a:off x="179512" y="5127480"/>
              <a:ext cx="1049953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Oval 23"/>
            <p:cNvSpPr/>
            <p:nvPr/>
          </p:nvSpPr>
          <p:spPr>
            <a:xfrm>
              <a:off x="2483768" y="3861048"/>
              <a:ext cx="936104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Up Arrow 25"/>
            <p:cNvSpPr/>
            <p:nvPr/>
          </p:nvSpPr>
          <p:spPr>
            <a:xfrm rot="5400000">
              <a:off x="1115616" y="3212976"/>
              <a:ext cx="360040" cy="2088232"/>
            </a:xfrm>
            <a:prstGeom prst="upArrow">
              <a:avLst>
                <a:gd name="adj1" fmla="val 1921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0908" t="11526" r="24664" b="11631"/>
            <a:stretch>
              <a:fillRect/>
            </a:stretch>
          </p:blipFill>
          <p:spPr bwMode="auto">
            <a:xfrm>
              <a:off x="179512" y="3444000"/>
              <a:ext cx="1043608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Title 2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Immersion depth autocorrelation</a:t>
            </a:r>
            <a:endParaRPr lang="en-CA" dirty="0"/>
          </a:p>
        </p:txBody>
      </p:sp>
      <p:grpSp>
        <p:nvGrpSpPr>
          <p:cNvPr id="6" name="Group 18"/>
          <p:cNvGrpSpPr/>
          <p:nvPr/>
        </p:nvGrpSpPr>
        <p:grpSpPr>
          <a:xfrm>
            <a:off x="4788024" y="1052736"/>
            <a:ext cx="3215007" cy="759964"/>
            <a:chOff x="395535" y="5981404"/>
            <a:chExt cx="3215007" cy="75996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699521" y="5677418"/>
              <a:ext cx="759964" cy="136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1907704" y="6021288"/>
              <a:ext cx="1702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err="1" smtClean="0"/>
                <a:t>arginine</a:t>
              </a:r>
              <a:endParaRPr lang="en-CA" sz="3600" dirty="0"/>
            </a:p>
          </p:txBody>
        </p:sp>
      </p:grpSp>
      <p:grpSp>
        <p:nvGrpSpPr>
          <p:cNvPr id="7" name="Group 26"/>
          <p:cNvGrpSpPr/>
          <p:nvPr/>
        </p:nvGrpSpPr>
        <p:grpSpPr>
          <a:xfrm>
            <a:off x="4676504" y="2390502"/>
            <a:ext cx="2559793" cy="3095899"/>
            <a:chOff x="2461576" y="1064025"/>
            <a:chExt cx="1784054" cy="1584176"/>
          </a:xfrm>
        </p:grpSpPr>
        <p:sp>
          <p:nvSpPr>
            <p:cNvPr id="28" name="Rectangle 27"/>
            <p:cNvSpPr/>
            <p:nvPr/>
          </p:nvSpPr>
          <p:spPr>
            <a:xfrm>
              <a:off x="2461576" y="1064025"/>
              <a:ext cx="437001" cy="1584176"/>
            </a:xfrm>
            <a:prstGeom prst="rect">
              <a:avLst/>
            </a:prstGeom>
            <a:solidFill>
              <a:srgbClr val="FF000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98576" y="1064025"/>
              <a:ext cx="1347054" cy="1584176"/>
            </a:xfrm>
            <a:prstGeom prst="rect">
              <a:avLst/>
            </a:prstGeom>
            <a:solidFill>
              <a:srgbClr val="00B0F0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custDataLst>
      <p:tags r:id="rId1"/>
    </p:custDataLst>
  </p:cSld>
  <p:clrMapOvr>
    <a:masterClrMapping/>
  </p:clrMapOvr>
  <p:transition advTm="7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15980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Hidden free energy barriers</a:t>
            </a:r>
            <a:endParaRPr lang="en-CA" dirty="0"/>
          </a:p>
        </p:txBody>
      </p:sp>
      <p:grpSp>
        <p:nvGrpSpPr>
          <p:cNvPr id="2" name="Group 15"/>
          <p:cNvGrpSpPr/>
          <p:nvPr/>
        </p:nvGrpSpPr>
        <p:grpSpPr>
          <a:xfrm>
            <a:off x="407503" y="1626067"/>
            <a:ext cx="8268953" cy="3442544"/>
            <a:chOff x="1691680" y="4325161"/>
            <a:chExt cx="5976664" cy="248821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4325161"/>
              <a:ext cx="5976664" cy="248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59832" y="4725144"/>
              <a:ext cx="28803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012160" y="6165304"/>
              <a:ext cx="288032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613929" y="1036148"/>
            <a:ext cx="3858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Free energy contour map</a:t>
            </a:r>
            <a:endParaRPr lang="en-CA" sz="28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828868"/>
            <a:ext cx="7200000" cy="19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987824" y="1844824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/>
              <a:t>a</a:t>
            </a:r>
            <a:endParaRPr lang="en-CA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87824" y="501491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/>
              <a:t>a</a:t>
            </a:r>
            <a:endParaRPr lang="en-CA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24128" y="501491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/>
              <a:t>b</a:t>
            </a:r>
            <a:endParaRPr lang="en-CA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24128" y="374432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/>
              <a:t>b</a:t>
            </a:r>
            <a:endParaRPr lang="en-CA" sz="3600" b="1" dirty="0"/>
          </a:p>
        </p:txBody>
      </p:sp>
    </p:spTree>
  </p:cSld>
  <p:clrMapOvr>
    <a:masterClrMapping/>
  </p:clrMapOvr>
  <p:transition advTm="4422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96" y="2657080"/>
            <a:ext cx="8928000" cy="32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CA" sz="4000" dirty="0" smtClean="0"/>
              <a:t>Replica exchange enhances convergence</a:t>
            </a:r>
            <a:endParaRPr lang="en-CA" sz="4000" dirty="0"/>
          </a:p>
        </p:txBody>
      </p:sp>
      <p:sp>
        <p:nvSpPr>
          <p:cNvPr id="8" name="Rectangle 7"/>
          <p:cNvSpPr/>
          <p:nvPr/>
        </p:nvSpPr>
        <p:spPr>
          <a:xfrm>
            <a:off x="108520" y="6453336"/>
            <a:ext cx="8783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C. Neale, C. Madill, S. Rauscher, R. </a:t>
            </a:r>
            <a:r>
              <a:rPr lang="en-CA" sz="1400" dirty="0" err="1" smtClean="0"/>
              <a:t>Pomès</a:t>
            </a:r>
            <a:r>
              <a:rPr lang="en-CA" sz="1400" dirty="0" smtClean="0"/>
              <a:t>, </a:t>
            </a:r>
            <a:r>
              <a:rPr lang="en-CA" sz="1400" i="1" dirty="0" smtClean="0"/>
              <a:t>J. Chem. Theory </a:t>
            </a:r>
            <a:r>
              <a:rPr lang="en-CA" sz="1400" i="1" dirty="0" err="1" smtClean="0"/>
              <a:t>Comput</a:t>
            </a:r>
            <a:r>
              <a:rPr lang="en-CA" sz="1400" i="1" dirty="0" smtClean="0"/>
              <a:t>.</a:t>
            </a:r>
            <a:r>
              <a:rPr lang="en-CA" sz="1400" dirty="0" smtClean="0"/>
              <a:t>, </a:t>
            </a:r>
            <a:r>
              <a:rPr lang="en-CA" sz="1400" b="1" dirty="0" smtClean="0"/>
              <a:t>2013</a:t>
            </a:r>
            <a:r>
              <a:rPr lang="en-CA" sz="1400" dirty="0" smtClean="0"/>
              <a:t>, 9(8):3686-3703.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75856" y="1228876"/>
            <a:ext cx="3215007" cy="759964"/>
            <a:chOff x="395535" y="5981404"/>
            <a:chExt cx="3215007" cy="75996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699521" y="5677418"/>
              <a:ext cx="759964" cy="136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1907704" y="6021288"/>
              <a:ext cx="1702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 err="1" smtClean="0"/>
                <a:t>arginine</a:t>
              </a:r>
              <a:endParaRPr lang="en-CA" sz="3600" dirty="0"/>
            </a:p>
          </p:txBody>
        </p:sp>
      </p:grpSp>
      <p:sp>
        <p:nvSpPr>
          <p:cNvPr id="12" name="cover top right"/>
          <p:cNvSpPr/>
          <p:nvPr/>
        </p:nvSpPr>
        <p:spPr>
          <a:xfrm>
            <a:off x="4644008" y="2348880"/>
            <a:ext cx="4499992" cy="3600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</p:cSld>
  <p:clrMapOvr>
    <a:masterClrMapping/>
  </p:clrMapOvr>
  <p:transition advTm="75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2|3.4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9.8|19.1|11.5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7.7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3|11.1|3.3|2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385</Words>
  <Application>Microsoft Office PowerPoint</Application>
  <PresentationFormat>On-screen Show (4:3)</PresentationFormat>
  <Paragraphs>90</Paragraphs>
  <Slides>19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Identifying Hidden Free Energy Barriers</vt:lpstr>
      <vt:lpstr>Umbrella sampling</vt:lpstr>
      <vt:lpstr>1. Problems</vt:lpstr>
      <vt:lpstr>Indolicidin-bilayer binding</vt:lpstr>
      <vt:lpstr>Slide 5</vt:lpstr>
      <vt:lpstr>Bilayer reorganization</vt:lpstr>
      <vt:lpstr>Immersion depth autocorrelation</vt:lpstr>
      <vt:lpstr>Hidden free energy barriers</vt:lpstr>
      <vt:lpstr>Replica exchange enhances convergence</vt:lpstr>
      <vt:lpstr>Slide 10</vt:lpstr>
      <vt:lpstr>Slide 11</vt:lpstr>
      <vt:lpstr>Slide 12</vt:lpstr>
      <vt:lpstr>The transmission factor, T, as a measure of local replica diffusion</vt:lpstr>
      <vt:lpstr>Slide 14</vt:lpstr>
      <vt:lpstr>correlates with </vt:lpstr>
      <vt:lpstr>predicts</vt:lpstr>
      <vt:lpstr>Testing the prediction: 10 x 5-μs restrained simulations</vt:lpstr>
      <vt:lpstr>Summary</vt:lpstr>
      <vt:lpstr>Slide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Accurately Quantifying Correlation Times that Exceed the Timescale of Molecular Dynamics Simulations</dc:title>
  <dc:creator>Chris</dc:creator>
  <cp:lastModifiedBy>Chris</cp:lastModifiedBy>
  <cp:revision>188</cp:revision>
  <dcterms:created xsi:type="dcterms:W3CDTF">2013-01-16T15:07:51Z</dcterms:created>
  <dcterms:modified xsi:type="dcterms:W3CDTF">2014-06-13T15:03:11Z</dcterms:modified>
</cp:coreProperties>
</file>